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63" r:id="rId3"/>
    <p:sldMasterId id="2147483667" r:id="rId4"/>
  </p:sldMasterIdLst>
  <p:notesMasterIdLst>
    <p:notesMasterId r:id="rId28"/>
  </p:notesMasterIdLst>
  <p:sldIdLst>
    <p:sldId id="256" r:id="rId5"/>
    <p:sldId id="270" r:id="rId6"/>
    <p:sldId id="257" r:id="rId7"/>
    <p:sldId id="272" r:id="rId8"/>
    <p:sldId id="258" r:id="rId9"/>
    <p:sldId id="280" r:id="rId10"/>
    <p:sldId id="277" r:id="rId11"/>
    <p:sldId id="283" r:id="rId12"/>
    <p:sldId id="273" r:id="rId13"/>
    <p:sldId id="281" r:id="rId14"/>
    <p:sldId id="292" r:id="rId15"/>
    <p:sldId id="282" r:id="rId16"/>
    <p:sldId id="295" r:id="rId17"/>
    <p:sldId id="296" r:id="rId18"/>
    <p:sldId id="264" r:id="rId19"/>
    <p:sldId id="297" r:id="rId20"/>
    <p:sldId id="269" r:id="rId21"/>
    <p:sldId id="268" r:id="rId22"/>
    <p:sldId id="284" r:id="rId23"/>
    <p:sldId id="291" r:id="rId24"/>
    <p:sldId id="288" r:id="rId25"/>
    <p:sldId id="271" r:id="rId26"/>
    <p:sldId id="278" r:id="rId27"/>
  </p:sldIdLst>
  <p:sldSz cx="9144000" cy="5143500" type="screen16x9"/>
  <p:notesSz cx="7559675" cy="10691813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729FCF"/>
    <a:srgbClr val="F8F8FF"/>
    <a:srgbClr val="1E35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18" autoAdjust="0"/>
    <p:restoredTop sz="96247" autoAdjust="0"/>
  </p:normalViewPr>
  <p:slideViewPr>
    <p:cSldViewPr snapToGrid="0">
      <p:cViewPr>
        <p:scale>
          <a:sx n="150" d="100"/>
          <a:sy n="150" d="100"/>
        </p:scale>
        <p:origin x="612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5D5D1D65-F0B8-4E77-71B0-64F9218ECC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D5D9FC7-75A9-B4BD-6771-43618327CAB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F351DD-075E-412C-8AE9-27B66C6F9377}" type="datetimeFigureOut">
              <a:rPr lang="it-IT" smtClean="0"/>
              <a:t>15/12/2024</a:t>
            </a:fld>
            <a:endParaRPr lang="it-IT"/>
          </a:p>
        </p:txBody>
      </p:sp>
      <p:sp>
        <p:nvSpPr>
          <p:cNvPr id="4" name="Segnaposto immagine diapositiva 3">
            <a:extLst>
              <a:ext uri="{FF2B5EF4-FFF2-40B4-BE49-F238E27FC236}">
                <a16:creationId xmlns:a16="http://schemas.microsoft.com/office/drawing/2014/main" id="{8B85DDCC-A04F-6CAA-A0F3-B18C4B04D0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>
            <a:extLst>
              <a:ext uri="{FF2B5EF4-FFF2-40B4-BE49-F238E27FC236}">
                <a16:creationId xmlns:a16="http://schemas.microsoft.com/office/drawing/2014/main" id="{5B767A45-17F7-903F-83B9-713B6BA08D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2D687E1-76BC-756C-176A-7C609347D75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32F533C-12B0-EA91-B285-F57F4A546A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C23296-7AEC-4AF9-9DEE-BC5B5C30F8F1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40699F-F488-4145-BC95-5333D9449A1A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7032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Predefini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defini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Predefini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edefini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45824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32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it-IT" sz="44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32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9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esploradati.istat.it/databrowser/#/it/dw/categories/IT1,Z0700SER,1.0/SER_TOURISM/DCSC_TUR_OCCMONTH/IT1,122_54_DF_DCSC_TUR_6,1.0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esploradati.istat.it/databrowser/#/it/dw/categories/IT1,Z0700SER,1.0/SER_TOURISM/DCSC_TUR_OCCMONTH/IT1,122_54_DF_DCSC_TUR_6,1.0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sploradati.istat.it/databrowser/#/it/dw/categories/IT1,Z0700SER,1.0/SER_TOURISM/DCSC_TUR_OCCMONTH/IT1,122_54_DF_DCSC_TUR_6,1.0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esploradati.istat.it/databrowser/#/it/dw/categories/IT1,Z0700SER,1.0/SER_TOURISM/DCSC_TUR_OCCMONTH/IT1,122_54_DF_DCSC_TUR_6,1.0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esploradati.istat.it/databrowser/#/it/dw/categories/IT1,Z0700SER,1.0/SER_TOURISM/DCSC_TUR_OCCMONTH/IT1,122_54_DF_DCSC_TUR_6,1.0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sploradati.istat.it/databrowser/#/it/dw/categories/IT1,Z0700SER,1.0/SER_TOURISM/DCSC_TUR_OCCMONTH/IT1,122_54_DF_DCSC_TUR_6,1.0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sploradati.istat.it/databrowser/#/it/dw/categories/IT1,Z0700SER,1.0/SER_TOURISM/DCSC_TUR_OCCMONTH/IT1,122_54_DF_DCSC_TUR_6,1.0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esploradati.istat.it/databrowser/#/it/dw/categories/IT1,Z0700SER,1.0/SER_TOURISM/DCSC_TUR_OCCYEAR/IT1,122_54_DF_DCSC_TUR_10,1.0" TargetMode="Externa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sploradati.istat.it/databrowser/#/it/dw/categories/IT1,Z0700SER,1.0/SER_TOURISM/DCSC_TUR_OCCYEAR/IT1,122_54_DF_DCSC_TUR_10,1.0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sploradati.istat.it/databrowser/#/it/dw/categories/IT1,Z0700SER,1.0/SER_TOURISM/DCSC_TUR_OCCMONTH/IT1,122_54_DF_DCSC_TUR_3,1.0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sploradati.istat.it/databrowser/#/it/dw/categories/IT1,Z0700SER,1.0/SER_TOURISM/DCSC_TUR_OCCMONTH/IT1,122_54_DF_DCSC_TUR_3,1.0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sploradati.istat.it/databrowser/#/it/dw/categories/IT1,Z0700SER,1.0/SER_TOURISM/DCSC_TUR_OCCMONTH/IT1,122_54_DF_DCSC_TUR_3,1.0" TargetMode="Externa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sploradati.istat.it/databrowser/#/it/dw/categories/IT1,Z0700SER,1.0/SER_TOURISM/DCSC_TUR_OCCMONTH/IT1,122_54_DF_DCSC_TUR_3,1.0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0ls/data-Visualization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4.xml"/><Relationship Id="rId6" Type="http://schemas.microsoft.com/office/2017/06/relationships/model3d" Target="../media/model3d2.glb"/><Relationship Id="rId5" Type="http://schemas.openxmlformats.org/officeDocument/2006/relationships/image" Target="../media/image4.png"/><Relationship Id="rId4" Type="http://schemas.microsoft.com/office/2017/06/relationships/model3d" Target="../media/model3d3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sploradati.istat.it/databrowser/#/it/dw/categories/IT1,Z0700SER,1.0/SER_TOURISM/DCSC_TUR_INDMOTH/IT1,122_54_DF_DCSC_TUR_13,1.0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sploradati.istat.it/databrowser/#/it/dw/categories/IT1,Z0700SER,1.0/SER_TOURISM/DCSC_TUR_OCCYEAR/IT1,122_54_DF_DCSC_TUR_10,1.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-7322940" y="359100"/>
            <a:ext cx="7273800" cy="1309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4000" b="1" u="none" strike="no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Analisi dei Flussi Turistici in Italia: Pre, Durante e </a:t>
            </a:r>
            <a:r>
              <a:rPr lang="en" sz="4000" b="1" u="sng" strike="no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Post-</a:t>
            </a:r>
            <a:r>
              <a:rPr lang="en" sz="4000" b="1" u="sng" strike="noStrike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COVID-19</a:t>
            </a:r>
            <a:r>
              <a:rPr lang="en" sz="4000" b="1" u="none" strike="noStrike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 </a:t>
            </a:r>
            <a:endParaRPr lang="it-IT" sz="4000" b="1" u="none" strike="noStrike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8326560" y="1688820"/>
            <a:ext cx="5692680" cy="371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400" b="1" u="none" strike="noStrike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Roboto"/>
                <a:ea typeface="Roboto"/>
              </a:rPr>
              <a:t>Impatti e Trend di Ripresa </a:t>
            </a:r>
            <a:endParaRPr lang="it-IT" sz="2400" b="1" u="none" strike="noStrike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Arial"/>
            </a:endParaRPr>
          </a:p>
        </p:txBody>
      </p:sp>
      <p:grpSp>
        <p:nvGrpSpPr>
          <p:cNvPr id="97" name="Google Shape;57;p15"/>
          <p:cNvGrpSpPr/>
          <p:nvPr/>
        </p:nvGrpSpPr>
        <p:grpSpPr>
          <a:xfrm>
            <a:off x="-1064040" y="5196960"/>
            <a:ext cx="10786320" cy="3281760"/>
            <a:chOff x="-1765080" y="2664720"/>
            <a:chExt cx="10786320" cy="3281760"/>
          </a:xfrm>
        </p:grpSpPr>
        <p:sp>
          <p:nvSpPr>
            <p:cNvPr id="98" name="Google Shape;58;p15"/>
            <p:cNvSpPr/>
            <p:nvPr/>
          </p:nvSpPr>
          <p:spPr>
            <a:xfrm>
              <a:off x="-1765080" y="2714400"/>
              <a:ext cx="10786320" cy="3232080"/>
            </a:xfrm>
            <a:custGeom>
              <a:avLst/>
              <a:gdLst>
                <a:gd name="textAreaLeft" fmla="*/ 0 w 10786320"/>
                <a:gd name="textAreaRight" fmla="*/ 10787760 w 10786320"/>
                <a:gd name="textAreaTop" fmla="*/ 0 h 3232080"/>
                <a:gd name="textAreaBottom" fmla="*/ 3233520 h 3232080"/>
              </a:gdLst>
              <a:ahLst/>
              <a:cxnLst/>
              <a:rect l="textAreaLeft" t="textAreaTop" r="textAreaRight" b="textAreaBottom"/>
              <a:pathLst>
                <a:path w="308863" h="92582">
                  <a:moveTo>
                    <a:pt x="0" y="92445"/>
                  </a:moveTo>
                  <a:lnTo>
                    <a:pt x="24529" y="34740"/>
                  </a:lnTo>
                  <a:lnTo>
                    <a:pt x="73382" y="80857"/>
                  </a:lnTo>
                  <a:lnTo>
                    <a:pt x="97740" y="23146"/>
                  </a:lnTo>
                  <a:lnTo>
                    <a:pt x="122133" y="46302"/>
                  </a:lnTo>
                  <a:lnTo>
                    <a:pt x="146543" y="0"/>
                  </a:lnTo>
                  <a:lnTo>
                    <a:pt x="195411" y="69356"/>
                  </a:lnTo>
                  <a:lnTo>
                    <a:pt x="219734" y="57794"/>
                  </a:lnTo>
                  <a:lnTo>
                    <a:pt x="244161" y="80952"/>
                  </a:lnTo>
                  <a:lnTo>
                    <a:pt x="268621" y="11652"/>
                  </a:lnTo>
                  <a:lnTo>
                    <a:pt x="293020" y="44"/>
                  </a:lnTo>
                  <a:lnTo>
                    <a:pt x="308863" y="92582"/>
                  </a:lnTo>
                </a:path>
              </a:pathLst>
            </a:custGeom>
            <a:noFill/>
            <a:ln w="19050">
              <a:solidFill>
                <a:srgbClr val="1E35A1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99" name="Google Shape;59;p15"/>
            <p:cNvSpPr/>
            <p:nvPr/>
          </p:nvSpPr>
          <p:spPr>
            <a:xfrm>
              <a:off x="-95976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0" name="Google Shape;60;p15"/>
            <p:cNvSpPr/>
            <p:nvPr/>
          </p:nvSpPr>
          <p:spPr>
            <a:xfrm>
              <a:off x="-107280" y="46821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1" name="Google Shape;61;p15"/>
            <p:cNvSpPr/>
            <p:nvPr/>
          </p:nvSpPr>
          <p:spPr>
            <a:xfrm>
              <a:off x="7455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2" name="Google Shape;62;p15"/>
            <p:cNvSpPr/>
            <p:nvPr/>
          </p:nvSpPr>
          <p:spPr>
            <a:xfrm>
              <a:off x="1598040" y="3472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3" name="Google Shape;63;p15"/>
            <p:cNvSpPr/>
            <p:nvPr/>
          </p:nvSpPr>
          <p:spPr>
            <a:xfrm>
              <a:off x="2450880" y="42789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4" name="Google Shape;64;p15"/>
            <p:cNvSpPr/>
            <p:nvPr/>
          </p:nvSpPr>
          <p:spPr>
            <a:xfrm>
              <a:off x="3303360" y="266508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5" name="Google Shape;65;p15"/>
            <p:cNvSpPr/>
            <p:nvPr/>
          </p:nvSpPr>
          <p:spPr>
            <a:xfrm>
              <a:off x="415620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6" name="Google Shape;66;p15"/>
            <p:cNvSpPr/>
            <p:nvPr/>
          </p:nvSpPr>
          <p:spPr>
            <a:xfrm>
              <a:off x="5008680" y="5085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7" name="Google Shape;67;p15"/>
            <p:cNvSpPr/>
            <p:nvPr/>
          </p:nvSpPr>
          <p:spPr>
            <a:xfrm>
              <a:off x="5861520" y="468684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8" name="Google Shape;68;p15"/>
            <p:cNvSpPr/>
            <p:nvPr/>
          </p:nvSpPr>
          <p:spPr>
            <a:xfrm>
              <a:off x="67143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9" name="Google Shape;69;p15"/>
            <p:cNvSpPr/>
            <p:nvPr/>
          </p:nvSpPr>
          <p:spPr>
            <a:xfrm>
              <a:off x="7566840" y="3069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0" name="Google Shape;70;p15"/>
            <p:cNvSpPr/>
            <p:nvPr/>
          </p:nvSpPr>
          <p:spPr>
            <a:xfrm>
              <a:off x="8427600" y="266472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111" name="Google Shape;71;p15"/>
          <p:cNvGrpSpPr/>
          <p:nvPr/>
        </p:nvGrpSpPr>
        <p:grpSpPr>
          <a:xfrm>
            <a:off x="-1114860" y="-2688570"/>
            <a:ext cx="10788480" cy="2517480"/>
            <a:chOff x="-822960" y="2664720"/>
            <a:chExt cx="10788480" cy="2517480"/>
          </a:xfrm>
        </p:grpSpPr>
        <p:sp>
          <p:nvSpPr>
            <p:cNvPr id="112" name="Google Shape;72;p15"/>
            <p:cNvSpPr/>
            <p:nvPr/>
          </p:nvSpPr>
          <p:spPr>
            <a:xfrm>
              <a:off x="-822960" y="2714040"/>
              <a:ext cx="10788480" cy="2428920"/>
            </a:xfrm>
            <a:custGeom>
              <a:avLst/>
              <a:gdLst>
                <a:gd name="textAreaLeft" fmla="*/ 0 w 10788480"/>
                <a:gd name="textAreaRight" fmla="*/ 10789920 w 10788480"/>
                <a:gd name="textAreaTop" fmla="*/ 0 h 2428920"/>
                <a:gd name="textAreaBottom" fmla="*/ 2430360 h 2428920"/>
              </a:gdLst>
              <a:ahLst/>
              <a:cxnLst/>
              <a:rect l="textAreaLeft" t="textAreaTop" r="textAreaRight" b="textAreaBottom"/>
              <a:pathLst>
                <a:path w="214429" h="48295">
                  <a:moveTo>
                    <a:pt x="0" y="48101"/>
                  </a:moveTo>
                  <a:lnTo>
                    <a:pt x="17026" y="32099"/>
                  </a:lnTo>
                  <a:lnTo>
                    <a:pt x="33957" y="40100"/>
                  </a:lnTo>
                  <a:lnTo>
                    <a:pt x="50912" y="8072"/>
                  </a:lnTo>
                  <a:lnTo>
                    <a:pt x="67890" y="48077"/>
                  </a:lnTo>
                  <a:lnTo>
                    <a:pt x="84797" y="24003"/>
                  </a:lnTo>
                  <a:lnTo>
                    <a:pt x="101751" y="32099"/>
                  </a:lnTo>
                  <a:lnTo>
                    <a:pt x="118658" y="24122"/>
                  </a:lnTo>
                  <a:lnTo>
                    <a:pt x="135613" y="8025"/>
                  </a:lnTo>
                  <a:lnTo>
                    <a:pt x="152591" y="0"/>
                  </a:lnTo>
                  <a:lnTo>
                    <a:pt x="169522" y="24098"/>
                  </a:lnTo>
                  <a:lnTo>
                    <a:pt x="186500" y="32194"/>
                  </a:lnTo>
                  <a:lnTo>
                    <a:pt x="203611" y="16042"/>
                  </a:lnTo>
                  <a:lnTo>
                    <a:pt x="214429" y="48295"/>
                  </a:lnTo>
                </a:path>
              </a:pathLst>
            </a:custGeom>
            <a:noFill/>
            <a:ln w="19050">
              <a:solidFill>
                <a:srgbClr val="00D4F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3" name="Google Shape;73;p15"/>
            <p:cNvSpPr/>
            <p:nvPr/>
          </p:nvSpPr>
          <p:spPr>
            <a:xfrm>
              <a:off x="9362880" y="347616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4" name="Google Shape;74;p15"/>
            <p:cNvSpPr/>
            <p:nvPr/>
          </p:nvSpPr>
          <p:spPr>
            <a:xfrm>
              <a:off x="851004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5" name="Google Shape;75;p15"/>
            <p:cNvSpPr/>
            <p:nvPr/>
          </p:nvSpPr>
          <p:spPr>
            <a:xfrm>
              <a:off x="765756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6" name="Google Shape;76;p15"/>
            <p:cNvSpPr/>
            <p:nvPr/>
          </p:nvSpPr>
          <p:spPr>
            <a:xfrm>
              <a:off x="6804720" y="2664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7" name="Google Shape;77;p15"/>
            <p:cNvSpPr/>
            <p:nvPr/>
          </p:nvSpPr>
          <p:spPr>
            <a:xfrm>
              <a:off x="595224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8" name="Google Shape;78;p15"/>
            <p:cNvSpPr/>
            <p:nvPr/>
          </p:nvSpPr>
          <p:spPr>
            <a:xfrm>
              <a:off x="5099400" y="387900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9" name="Google Shape;79;p15"/>
            <p:cNvSpPr/>
            <p:nvPr/>
          </p:nvSpPr>
          <p:spPr>
            <a:xfrm>
              <a:off x="424692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0" name="Google Shape;80;p15"/>
            <p:cNvSpPr/>
            <p:nvPr/>
          </p:nvSpPr>
          <p:spPr>
            <a:xfrm>
              <a:off x="339408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1" name="Google Shape;81;p15"/>
            <p:cNvSpPr/>
            <p:nvPr/>
          </p:nvSpPr>
          <p:spPr>
            <a:xfrm>
              <a:off x="2541600" y="5083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2" name="Google Shape;82;p15"/>
            <p:cNvSpPr/>
            <p:nvPr/>
          </p:nvSpPr>
          <p:spPr>
            <a:xfrm>
              <a:off x="168876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3" name="Google Shape;83;p15"/>
            <p:cNvSpPr/>
            <p:nvPr/>
          </p:nvSpPr>
          <p:spPr>
            <a:xfrm>
              <a:off x="836280" y="4680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4" name="Google Shape;84;p15"/>
            <p:cNvSpPr/>
            <p:nvPr/>
          </p:nvSpPr>
          <p:spPr>
            <a:xfrm>
              <a:off x="-1656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sp>
        <p:nvSpPr>
          <p:cNvPr id="125" name="Rettangolo 124"/>
          <p:cNvSpPr/>
          <p:nvPr/>
        </p:nvSpPr>
        <p:spPr>
          <a:xfrm>
            <a:off x="9564000" y="5650740"/>
            <a:ext cx="1258920" cy="64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1" u="none" strike="noStrike" dirty="0" err="1">
                <a:solidFill>
                  <a:srgbClr val="000000"/>
                </a:solidFill>
                <a:uFillTx/>
                <a:latin typeface="Arial"/>
              </a:rPr>
              <a:t>Giusteschi</a:t>
            </a:r>
            <a:r>
              <a:rPr lang="it-IT" sz="1000" b="1" u="none" strike="noStrike" dirty="0">
                <a:solidFill>
                  <a:srgbClr val="000000"/>
                </a:solidFill>
                <a:uFillTx/>
                <a:latin typeface="Arial"/>
              </a:rPr>
              <a:t> Giulio, Gnocchi Vutha, Cerato Davide</a:t>
            </a:r>
            <a:endParaRPr lang="it-IT" sz="10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magine 22">
            <a:extLst>
              <a:ext uri="{FF2B5EF4-FFF2-40B4-BE49-F238E27FC236}">
                <a16:creationId xmlns:a16="http://schemas.microsoft.com/office/drawing/2014/main" id="{D26348C5-648D-0BCF-6E41-D5C55582D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816" y="3818171"/>
            <a:ext cx="652933" cy="364778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8C30F644-CC1F-5707-A58F-0726C3F29AEA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606E59E-C70A-A9BE-5BFD-8C2476CA4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222" y="815113"/>
            <a:ext cx="6791556" cy="3510091"/>
          </a:xfrm>
          <a:prstGeom prst="rect">
            <a:avLst/>
          </a:prstGeom>
        </p:spPr>
      </p:pic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549C2685-D349-0039-B2BD-C4B0E95F2FED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34C11F0C-7486-5CC3-2E83-86E84740D688}"/>
              </a:ext>
            </a:extLst>
          </p:cNvPr>
          <p:cNvSpPr/>
          <p:nvPr/>
        </p:nvSpPr>
        <p:spPr>
          <a:xfrm>
            <a:off x="7757925" y="5149495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DD17F55A-C994-F358-9D76-26ECB382B439}"/>
              </a:ext>
            </a:extLst>
          </p:cNvPr>
          <p:cNvSpPr/>
          <p:nvPr/>
        </p:nvSpPr>
        <p:spPr>
          <a:xfrm>
            <a:off x="7757925" y="5283892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36FC6118-B738-E9BF-FD93-0EB9B45D4F59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B3E61636-AE42-D924-BF73-3AA686F9CB48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ITALIA</a:t>
            </a:r>
          </a:p>
        </p:txBody>
      </p:sp>
      <p:sp>
        <p:nvSpPr>
          <p:cNvPr id="11" name="CasellaDiTesto 10">
            <a:hlinkClick r:id="rId4"/>
            <a:extLst>
              <a:ext uri="{FF2B5EF4-FFF2-40B4-BE49-F238E27FC236}">
                <a16:creationId xmlns:a16="http://schemas.microsoft.com/office/drawing/2014/main" id="{3E2301C7-9B03-DAD1-9971-D893C42C265A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5775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AEFC8-BF40-2693-7B09-EB848706B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1DF9AA2A-8E64-6582-A5D1-3B3C4F6FE1BF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B295128-9709-CCB5-5623-2E3286C89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449" y="3850173"/>
            <a:ext cx="578874" cy="31694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4796BD1-4DC7-70DC-6A8F-C5B3C2C76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222" y="815113"/>
            <a:ext cx="6791556" cy="3510091"/>
          </a:xfrm>
          <a:prstGeom prst="rect">
            <a:avLst/>
          </a:prstGeom>
        </p:spPr>
      </p:pic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D247BFA8-EC30-F04F-EE60-086EF0B06C94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5E1AEA61-2F7C-50F6-4DFB-CE8E90D1CB90}"/>
              </a:ext>
            </a:extLst>
          </p:cNvPr>
          <p:cNvSpPr/>
          <p:nvPr/>
        </p:nvSpPr>
        <p:spPr>
          <a:xfrm>
            <a:off x="7757925" y="5149495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94E72846-37F7-1DBB-9B1B-87D1D3C13569}"/>
              </a:ext>
            </a:extLst>
          </p:cNvPr>
          <p:cNvSpPr/>
          <p:nvPr/>
        </p:nvSpPr>
        <p:spPr>
          <a:xfrm>
            <a:off x="7757925" y="5283892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141F0751-3582-E1D3-3996-F88AF2C6F3EB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E1FEA35B-57A4-C293-27D4-BFD855897778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ITALIA</a:t>
            </a:r>
          </a:p>
        </p:txBody>
      </p:sp>
      <p:sp>
        <p:nvSpPr>
          <p:cNvPr id="13" name="CasellaDiTesto 12">
            <a:hlinkClick r:id="rId4"/>
            <a:extLst>
              <a:ext uri="{FF2B5EF4-FFF2-40B4-BE49-F238E27FC236}">
                <a16:creationId xmlns:a16="http://schemas.microsoft.com/office/drawing/2014/main" id="{BF798AA5-577C-B4E3-9012-275FDCC70CCD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682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601A7E4B-9E5D-2FAF-FAAF-53D3A94A0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814" y="726490"/>
            <a:ext cx="6740371" cy="3690519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F227659A-C164-8066-C266-1042509830D3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D6DC115-6E55-AADA-FB79-741711D1EA44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324234CC-335A-B449-CE21-785C683F0039}"/>
              </a:ext>
            </a:extLst>
          </p:cNvPr>
          <p:cNvSpPr/>
          <p:nvPr/>
        </p:nvSpPr>
        <p:spPr>
          <a:xfrm>
            <a:off x="7757925" y="5149495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415F7921-E323-A14A-0061-1AE223C11C05}"/>
              </a:ext>
            </a:extLst>
          </p:cNvPr>
          <p:cNvSpPr/>
          <p:nvPr/>
        </p:nvSpPr>
        <p:spPr>
          <a:xfrm>
            <a:off x="7757925" y="5283892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33B2C5FD-3503-0009-14D4-5C4049C4F65E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D03F0DAE-8732-3342-076F-11C9259297AB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ITALIA</a:t>
            </a:r>
          </a:p>
        </p:txBody>
      </p:sp>
      <p:sp>
        <p:nvSpPr>
          <p:cNvPr id="15" name="CasellaDiTesto 14">
            <a:hlinkClick r:id="rId3"/>
            <a:extLst>
              <a:ext uri="{FF2B5EF4-FFF2-40B4-BE49-F238E27FC236}">
                <a16:creationId xmlns:a16="http://schemas.microsoft.com/office/drawing/2014/main" id="{5BF1497C-9B3B-3307-93AB-569579663BEC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3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06AD2-02C2-D81C-A26D-CEB4E60F4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04FA330B-8C35-AADE-9CC3-776E08768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814" y="726490"/>
            <a:ext cx="6740371" cy="3690519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6A64E2B-C34B-FED8-E782-5B1DBC393FF7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" name="Immagine 3" descr="Immagine che contiene testo, giornale, Notizie, Pubblicazione">
            <a:extLst>
              <a:ext uri="{FF2B5EF4-FFF2-40B4-BE49-F238E27FC236}">
                <a16:creationId xmlns:a16="http://schemas.microsoft.com/office/drawing/2014/main" id="{11FF62FD-C796-C6DF-7332-ED9D6B9866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1" r="4556"/>
          <a:stretch/>
        </p:blipFill>
        <p:spPr>
          <a:xfrm>
            <a:off x="6730537" y="100526"/>
            <a:ext cx="2261063" cy="1339988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15AC0351-F1E9-C469-0E98-5320F53044F9}"/>
              </a:ext>
            </a:extLst>
          </p:cNvPr>
          <p:cNvSpPr/>
          <p:nvPr/>
        </p:nvSpPr>
        <p:spPr>
          <a:xfrm>
            <a:off x="2381250" y="943897"/>
            <a:ext cx="686416" cy="3082413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46AC4A0D-70DE-5D3B-2C9A-611702BEFEFA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61415FD2-6A1C-D89B-F60B-138AD3B1C5FD}"/>
              </a:ext>
            </a:extLst>
          </p:cNvPr>
          <p:cNvSpPr/>
          <p:nvPr/>
        </p:nvSpPr>
        <p:spPr>
          <a:xfrm>
            <a:off x="7757925" y="5149495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ED26E1AA-A393-52AC-301A-5932C72046A5}"/>
              </a:ext>
            </a:extLst>
          </p:cNvPr>
          <p:cNvSpPr/>
          <p:nvPr/>
        </p:nvSpPr>
        <p:spPr>
          <a:xfrm>
            <a:off x="7757925" y="5283892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7604FC07-F068-BE31-F07D-D0B9288FA0F1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C2CBBBD0-D2DC-2CEC-FA19-6DDCDB5B92EE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ITALIA</a:t>
            </a:r>
          </a:p>
        </p:txBody>
      </p:sp>
      <p:sp>
        <p:nvSpPr>
          <p:cNvPr id="15" name="CasellaDiTesto 14">
            <a:hlinkClick r:id="rId4"/>
            <a:extLst>
              <a:ext uri="{FF2B5EF4-FFF2-40B4-BE49-F238E27FC236}">
                <a16:creationId xmlns:a16="http://schemas.microsoft.com/office/drawing/2014/main" id="{C53A1C85-7AFD-C9D1-C571-13182DE20150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314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C69A5D-17A3-8327-49B0-2FF95173A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0E7308C0-829D-07E4-20B3-2207D02F2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814" y="726490"/>
            <a:ext cx="6740371" cy="3690519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6350017E-EA04-1E9B-3F51-780E86BEF145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" name="Immagine 3" descr="Immagine che contiene testo, giornale, Notizie, Carta da giornale&#10;&#10;Descrizione generata automaticamente">
            <a:extLst>
              <a:ext uri="{FF2B5EF4-FFF2-40B4-BE49-F238E27FC236}">
                <a16:creationId xmlns:a16="http://schemas.microsoft.com/office/drawing/2014/main" id="{DA071086-18F7-7F6C-596E-BA1F941E31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2" t="24373" r="5382" b="35197"/>
          <a:stretch/>
        </p:blipFill>
        <p:spPr>
          <a:xfrm>
            <a:off x="6908800" y="100526"/>
            <a:ext cx="2082800" cy="1339988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40D2F6E3-A37F-1779-9CD5-1DE0B45663F0}"/>
              </a:ext>
            </a:extLst>
          </p:cNvPr>
          <p:cNvSpPr/>
          <p:nvPr/>
        </p:nvSpPr>
        <p:spPr>
          <a:xfrm>
            <a:off x="4197351" y="950247"/>
            <a:ext cx="1600199" cy="3082413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9A51D86D-D847-F045-F0EF-51CB04EBA0FE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7475FD58-E63D-0C4A-AC65-1C34868AD5C3}"/>
              </a:ext>
            </a:extLst>
          </p:cNvPr>
          <p:cNvSpPr/>
          <p:nvPr/>
        </p:nvSpPr>
        <p:spPr>
          <a:xfrm>
            <a:off x="7757925" y="5149495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97744E63-20AF-3C8C-ED43-B4C0084C879A}"/>
              </a:ext>
            </a:extLst>
          </p:cNvPr>
          <p:cNvSpPr/>
          <p:nvPr/>
        </p:nvSpPr>
        <p:spPr>
          <a:xfrm>
            <a:off x="7757925" y="5283892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8C5292ED-F78D-ED59-62C2-91296FEC412E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9ACE57E1-0BFB-E354-F800-82DFA6C47538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ITALIA</a:t>
            </a:r>
          </a:p>
        </p:txBody>
      </p:sp>
      <p:sp>
        <p:nvSpPr>
          <p:cNvPr id="13" name="CasellaDiTesto 12">
            <a:hlinkClick r:id="rId4"/>
            <a:extLst>
              <a:ext uri="{FF2B5EF4-FFF2-40B4-BE49-F238E27FC236}">
                <a16:creationId xmlns:a16="http://schemas.microsoft.com/office/drawing/2014/main" id="{0EDE9884-BFDC-ACEE-D908-06C0FCAC96B4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1663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11120" y="7812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it-IT" sz="1800" u="none" strike="noStrike" dirty="0">
                <a:solidFill>
                  <a:srgbClr val="000000"/>
                </a:solidFill>
                <a:uFillTx/>
                <a:latin typeface="Franklin Gothic Demi Cond" panose="020B0706030402020204" pitchFamily="34" charset="0"/>
              </a:rPr>
              <a:t>La stagionalità del turismo è cambiata con la pandemia? 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35E1C47-BD52-4ACD-AE5B-019055FA623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AutoShape 2" descr="12 Mesi Di Calendario Mensile Icona Colorato Calendario Icona Modello |  Elementi grafici AI download gratis - Pikbest">
            <a:extLst>
              <a:ext uri="{FF2B5EF4-FFF2-40B4-BE49-F238E27FC236}">
                <a16:creationId xmlns:a16="http://schemas.microsoft.com/office/drawing/2014/main" id="{5EE71F30-D7A2-6985-9D49-06DDE3F2C0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32900" y="1542883"/>
            <a:ext cx="425443" cy="394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791C79A-BFDE-6214-717E-9F5F35049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5" y="1093111"/>
            <a:ext cx="6000750" cy="3249911"/>
          </a:xfrm>
          <a:prstGeom prst="rect">
            <a:avLst/>
          </a:prstGeom>
        </p:spPr>
      </p:pic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6EFF6EEB-1C67-DFCE-1345-94A7816CF1AD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EAB3F4DA-807A-F6CD-5294-C2BDFFB6C0F0}"/>
              </a:ext>
            </a:extLst>
          </p:cNvPr>
          <p:cNvSpPr/>
          <p:nvPr/>
        </p:nvSpPr>
        <p:spPr>
          <a:xfrm>
            <a:off x="7757925" y="5149495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757D0583-3D97-AE8B-256F-3B5DA875B853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8DABAD98-3720-1767-3B95-37E5F2F445F4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19" name="CasellaDiTesto 18">
            <a:hlinkClick r:id="rId3"/>
            <a:extLst>
              <a:ext uri="{FF2B5EF4-FFF2-40B4-BE49-F238E27FC236}">
                <a16:creationId xmlns:a16="http://schemas.microsoft.com/office/drawing/2014/main" id="{0B5A11B7-F11A-7900-154E-58AF01235300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83EAC6-E60A-6725-16EA-ECE2A399B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BB0A841D-FAA2-7F74-AB1A-27FEBE95A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689" y="984653"/>
            <a:ext cx="5623381" cy="3735073"/>
          </a:xfrm>
          <a:prstGeom prst="rect">
            <a:avLst/>
          </a:prstGeom>
        </p:spPr>
      </p:pic>
      <p:sp>
        <p:nvSpPr>
          <p:cNvPr id="165" name="PlaceHolder 1">
            <a:extLst>
              <a:ext uri="{FF2B5EF4-FFF2-40B4-BE49-F238E27FC236}">
                <a16:creationId xmlns:a16="http://schemas.microsoft.com/office/drawing/2014/main" id="{7E0329C0-C8C5-332A-7845-81BB82750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120" y="7812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it-IT" sz="1800" u="none" strike="noStrike" dirty="0">
                <a:solidFill>
                  <a:srgbClr val="000000"/>
                </a:solidFill>
                <a:uFillTx/>
                <a:latin typeface="Franklin Gothic Demi Cond" panose="020B0706030402020204" pitchFamily="34" charset="0"/>
              </a:rPr>
              <a:t>La stagionalità del turismo è cambiata con la pandemia? 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6F508CA2-17EB-0058-5222-73BD760AA52B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AutoShape 2" descr="12 Mesi Di Calendario Mensile Icona Colorato Calendario Icona Modello |  Elementi grafici AI download gratis - Pikbest">
            <a:extLst>
              <a:ext uri="{FF2B5EF4-FFF2-40B4-BE49-F238E27FC236}">
                <a16:creationId xmlns:a16="http://schemas.microsoft.com/office/drawing/2014/main" id="{DFE18F3D-4257-998F-E659-BD1C6ABAE3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32900" y="1542883"/>
            <a:ext cx="425443" cy="394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310AF655-E9BB-C374-3F2A-BBAC28E88EBF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79185A86-BA33-9E72-6834-1145EE0E2A09}"/>
              </a:ext>
            </a:extLst>
          </p:cNvPr>
          <p:cNvSpPr/>
          <p:nvPr/>
        </p:nvSpPr>
        <p:spPr>
          <a:xfrm>
            <a:off x="7757925" y="5149495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DB479D73-ADB9-AC84-4613-0B6504CE643E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66C9652B-0CF3-E368-9EA1-F90B1DA87238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9" name="CasellaDiTesto 8">
            <a:hlinkClick r:id="rId3"/>
            <a:extLst>
              <a:ext uri="{FF2B5EF4-FFF2-40B4-BE49-F238E27FC236}">
                <a16:creationId xmlns:a16="http://schemas.microsoft.com/office/drawing/2014/main" id="{E07BF208-CE2E-E857-DE65-6AD39DE0BF76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1023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454886D5-83EC-4B1C-B17A-9FB3BB724960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0744ED-FA09-E7FC-91AA-18A0F39F3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391" y="1052108"/>
            <a:ext cx="5545767" cy="348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>
            <a:extLst>
              <a:ext uri="{FF2B5EF4-FFF2-40B4-BE49-F238E27FC236}">
                <a16:creationId xmlns:a16="http://schemas.microsoft.com/office/drawing/2014/main" id="{3D75229C-8F29-856F-92E5-F2CEEB3873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3" t="53243" r="69810" b="-138"/>
          <a:stretch/>
        </p:blipFill>
        <p:spPr bwMode="auto">
          <a:xfrm>
            <a:off x="2092913" y="2089075"/>
            <a:ext cx="1352225" cy="131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>
            <a:extLst>
              <a:ext uri="{FF2B5EF4-FFF2-40B4-BE49-F238E27FC236}">
                <a16:creationId xmlns:a16="http://schemas.microsoft.com/office/drawing/2014/main" id="{919D9263-B7A2-5F46-463E-2B7770F978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18" t="-825" r="-1746" b="53116"/>
          <a:stretch/>
        </p:blipFill>
        <p:spPr bwMode="auto">
          <a:xfrm>
            <a:off x="705777" y="2051054"/>
            <a:ext cx="1340834" cy="133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>
            <a:extLst>
              <a:ext uri="{FF2B5EF4-FFF2-40B4-BE49-F238E27FC236}">
                <a16:creationId xmlns:a16="http://schemas.microsoft.com/office/drawing/2014/main" id="{A5F1728F-97DC-8FB0-8800-F86E0E6372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59" t="-718" r="35298" b="53823"/>
          <a:stretch/>
        </p:blipFill>
        <p:spPr bwMode="auto">
          <a:xfrm>
            <a:off x="2111612" y="816540"/>
            <a:ext cx="1314825" cy="131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>
            <a:extLst>
              <a:ext uri="{FF2B5EF4-FFF2-40B4-BE49-F238E27FC236}">
                <a16:creationId xmlns:a16="http://schemas.microsoft.com/office/drawing/2014/main" id="{4A799F7E-08CB-7C3C-437B-C763486563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3233" b="54067"/>
          <a:stretch/>
        </p:blipFill>
        <p:spPr bwMode="auto">
          <a:xfrm>
            <a:off x="771317" y="849000"/>
            <a:ext cx="1191241" cy="128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>
            <a:extLst>
              <a:ext uri="{FF2B5EF4-FFF2-40B4-BE49-F238E27FC236}">
                <a16:creationId xmlns:a16="http://schemas.microsoft.com/office/drawing/2014/main" id="{8CC2B0FA-E8D6-9B3E-D46D-7FCC4C3A5E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37" t="52937" r="33644"/>
          <a:stretch/>
        </p:blipFill>
        <p:spPr bwMode="auto">
          <a:xfrm>
            <a:off x="698963" y="3385390"/>
            <a:ext cx="1340834" cy="133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>
            <a:extLst>
              <a:ext uri="{FF2B5EF4-FFF2-40B4-BE49-F238E27FC236}">
                <a16:creationId xmlns:a16="http://schemas.microsoft.com/office/drawing/2014/main" id="{8733FF6D-1839-181D-F75B-C602BA3599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2" t="52937" r="-1228"/>
          <a:stretch/>
        </p:blipFill>
        <p:spPr bwMode="auto">
          <a:xfrm>
            <a:off x="2079287" y="3379824"/>
            <a:ext cx="1379478" cy="133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23AA2B-4337-5FE5-968C-B6384AC44AF0}"/>
              </a:ext>
            </a:extLst>
          </p:cNvPr>
          <p:cNvSpPr txBox="1"/>
          <p:nvPr/>
        </p:nvSpPr>
        <p:spPr>
          <a:xfrm>
            <a:off x="2111612" y="219926"/>
            <a:ext cx="5874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I turisti stranieri sono tornati ai livelli pre-COVID?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BE423163-5E7C-6B14-9CEE-B5A28C4AF410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149C406-3EF1-1EEC-689D-F7744C30A715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9827F14C-9CAB-2813-12F7-A5F8E20D4130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12" name="CasellaDiTesto 11">
            <a:hlinkClick r:id="rId5"/>
            <a:extLst>
              <a:ext uri="{FF2B5EF4-FFF2-40B4-BE49-F238E27FC236}">
                <a16:creationId xmlns:a16="http://schemas.microsoft.com/office/drawing/2014/main" id="{D85911CA-B9EC-CC00-6BBD-DA84138F041F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575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1B43B38-4BAB-6687-FF77-4AD99E750043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E2F9DA3-D44B-2654-D807-B9078D5AD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23" y="1233059"/>
            <a:ext cx="5292351" cy="3287484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84804EAD-12BD-091F-9E67-FE67834072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150" t="54992"/>
          <a:stretch/>
        </p:blipFill>
        <p:spPr>
          <a:xfrm>
            <a:off x="6182875" y="3386597"/>
            <a:ext cx="2688261" cy="1198845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FAB8F9DE-7E97-5F2E-AB1D-64C24BA218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4992" r="67244"/>
          <a:stretch/>
        </p:blipFill>
        <p:spPr>
          <a:xfrm>
            <a:off x="7603458" y="2244844"/>
            <a:ext cx="1401074" cy="1198845"/>
          </a:xfrm>
          <a:prstGeom prst="rect">
            <a:avLst/>
          </a:prstGeom>
        </p:spPr>
      </p:pic>
      <p:pic>
        <p:nvPicPr>
          <p:cNvPr id="34" name="Immagine 33">
            <a:extLst>
              <a:ext uri="{FF2B5EF4-FFF2-40B4-BE49-F238E27FC236}">
                <a16:creationId xmlns:a16="http://schemas.microsoft.com/office/drawing/2014/main" id="{F0C17978-60F2-F97B-C0BF-708487C711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148" b="55849"/>
          <a:stretch/>
        </p:blipFill>
        <p:spPr>
          <a:xfrm>
            <a:off x="6136697" y="2244844"/>
            <a:ext cx="1234058" cy="1176014"/>
          </a:xfrm>
          <a:prstGeom prst="rect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143D3568-9A14-87DC-60CD-599CACA687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101" b="53189"/>
          <a:stretch/>
        </p:blipFill>
        <p:spPr>
          <a:xfrm>
            <a:off x="6057282" y="1019493"/>
            <a:ext cx="2861437" cy="124687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4E73BB6-6993-1DE3-8B38-874E8D9B74FE}"/>
              </a:ext>
            </a:extLst>
          </p:cNvPr>
          <p:cNvSpPr txBox="1"/>
          <p:nvPr/>
        </p:nvSpPr>
        <p:spPr>
          <a:xfrm>
            <a:off x="2027916" y="163566"/>
            <a:ext cx="57269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Le strutture non alberghiere hanno mostrato una crescita rispetto agli hotel tradizionali?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9A8EAFB4-DADE-8E4D-B0C0-F43D008D4199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41D1A9A8-78E2-36F5-EA7E-089E91E2B999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8C827830-3660-7B0A-8C70-1EE6499D6CD2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8" name="CasellaDiTesto 7">
            <a:hlinkClick r:id="rId4"/>
            <a:extLst>
              <a:ext uri="{FF2B5EF4-FFF2-40B4-BE49-F238E27FC236}">
                <a16:creationId xmlns:a16="http://schemas.microsoft.com/office/drawing/2014/main" id="{63785DEB-AD93-1EED-8231-ACFD716E1C60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1547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1EC23DB-6277-7E26-A7CC-8888FB0BF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00" y="1557155"/>
            <a:ext cx="8437032" cy="248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0FFBB3BB-1DFE-6687-C7CF-D5013CE1F78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5C15F75-345E-D2E6-1FE8-4B5B1C450FB7}"/>
              </a:ext>
            </a:extLst>
          </p:cNvPr>
          <p:cNvSpPr txBox="1"/>
          <p:nvPr/>
        </p:nvSpPr>
        <p:spPr>
          <a:xfrm>
            <a:off x="1908112" y="366843"/>
            <a:ext cx="58364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Quali regioni hanno mostrato una maggiore </a:t>
            </a:r>
            <a:r>
              <a:rPr lang="it-IT" dirty="0">
                <a:solidFill>
                  <a:srgbClr val="FF0000"/>
                </a:solidFill>
                <a:latin typeface="Franklin Gothic Demi Cond" panose="020B0706030402020204" pitchFamily="34" charset="0"/>
              </a:rPr>
              <a:t>resilienza</a:t>
            </a:r>
            <a:r>
              <a:rPr lang="it-IT" dirty="0">
                <a:latin typeface="Franklin Gothic Demi Cond" panose="020B0706030402020204" pitchFamily="34" charset="0"/>
              </a:rPr>
              <a:t> nel mantenere numero di turisti?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7E10EB59-3141-87B0-5E59-48AEB302A270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CONCLUSIONE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F5E9502A-0EFE-98E2-02F4-9CBB27872B19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E123AA20-F301-062E-81C4-2D09A5BAE610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11" name="CasellaDiTesto 10">
            <a:hlinkClick r:id="rId3"/>
            <a:extLst>
              <a:ext uri="{FF2B5EF4-FFF2-40B4-BE49-F238E27FC236}">
                <a16:creationId xmlns:a16="http://schemas.microsoft.com/office/drawing/2014/main" id="{0907EB41-C53C-BDFD-2B63-0CB6BE73E63F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17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005120" y="360000"/>
            <a:ext cx="7273800" cy="1309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4000" b="1" u="none" strike="noStrike" dirty="0">
                <a:solidFill>
                  <a:srgbClr val="000000"/>
                </a:solidFill>
                <a:uFillTx/>
                <a:latin typeface="Franklin Gothic Demi Cond" panose="020B0706030402020204" pitchFamily="34" charset="0"/>
                <a:ea typeface="Fira Sans Extra Condensed Medium"/>
              </a:rPr>
              <a:t>Analisi dei Flussi Turistici in Italia: Pre, Durante e Post </a:t>
            </a:r>
            <a:r>
              <a:rPr lang="en" sz="4000" b="1" u="none" strike="noStrike" dirty="0">
                <a:solidFill>
                  <a:srgbClr val="FF0000"/>
                </a:solidFill>
                <a:uFillTx/>
                <a:latin typeface="Franklin Gothic Demi Cond" panose="020B0706030402020204" pitchFamily="34" charset="0"/>
                <a:ea typeface="Fira Sans Extra Condensed Medium"/>
              </a:rPr>
              <a:t>COVID-19 </a:t>
            </a:r>
            <a:endParaRPr lang="it-IT" sz="4000" b="1" u="none" strike="noStrike" dirty="0">
              <a:solidFill>
                <a:srgbClr val="000000"/>
              </a:solidFill>
              <a:uFillTx/>
              <a:latin typeface="Franklin Gothic Demi Cond" panose="020B0706030402020204" pitchFamily="34" charset="0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1686960" y="1800000"/>
            <a:ext cx="5692680" cy="371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400" b="1" u="none" strike="noStrike" dirty="0">
                <a:solidFill>
                  <a:schemeClr val="accent1"/>
                </a:solidFill>
                <a:uFillTx/>
                <a:latin typeface="Franklin Gothic Demi Cond" panose="020B0706030402020204" pitchFamily="34" charset="0"/>
                <a:ea typeface="Roboto"/>
              </a:rPr>
              <a:t>Impatti e Trend di Ripresa </a:t>
            </a:r>
            <a:endParaRPr lang="it-IT" sz="2400" b="1" u="none" strike="noStrike" dirty="0">
              <a:solidFill>
                <a:srgbClr val="000000"/>
              </a:solidFill>
              <a:uFillTx/>
              <a:latin typeface="Franklin Gothic Demi Cond" panose="020B070603040202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lo 3D 2" descr="Aereo">
                <a:extLst>
                  <a:ext uri="{FF2B5EF4-FFF2-40B4-BE49-F238E27FC236}">
                    <a16:creationId xmlns:a16="http://schemas.microsoft.com/office/drawing/2014/main" id="{9FEB5A6E-CFFD-1C2F-BD85-C1B98D5D949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43503791"/>
                  </p:ext>
                </p:extLst>
              </p:nvPr>
            </p:nvGraphicFramePr>
            <p:xfrm>
              <a:off x="9578220" y="-318685"/>
              <a:ext cx="3188525" cy="109456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88525" cy="1094569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10162346" ay="-1777027" az="-1048209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636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lo 3D 2" descr="Aereo">
                <a:extLst>
                  <a:ext uri="{FF2B5EF4-FFF2-40B4-BE49-F238E27FC236}">
                    <a16:creationId xmlns:a16="http://schemas.microsoft.com/office/drawing/2014/main" id="{9FEB5A6E-CFFD-1C2F-BD85-C1B98D5D94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78220" y="-318685"/>
                <a:ext cx="3188525" cy="10945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lo 3D 3" descr="Treno a vapore">
                <a:extLst>
                  <a:ext uri="{FF2B5EF4-FFF2-40B4-BE49-F238E27FC236}">
                    <a16:creationId xmlns:a16="http://schemas.microsoft.com/office/drawing/2014/main" id="{FEDDB1CF-8294-8F8B-88E5-91B1AD3BD7F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62518188"/>
                  </p:ext>
                </p:extLst>
              </p:nvPr>
            </p:nvGraphicFramePr>
            <p:xfrm>
              <a:off x="10458254" y="3297936"/>
              <a:ext cx="2222445" cy="144363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222445" cy="1443639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791704" ay="4509730" az="174178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6403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lo 3D 3" descr="Treno a vapore">
                <a:extLst>
                  <a:ext uri="{FF2B5EF4-FFF2-40B4-BE49-F238E27FC236}">
                    <a16:creationId xmlns:a16="http://schemas.microsoft.com/office/drawing/2014/main" id="{FEDDB1CF-8294-8F8B-88E5-91B1AD3BD7F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58254" y="3297936"/>
                <a:ext cx="2222445" cy="1443639"/>
              </a:xfrm>
              <a:prstGeom prst="rect">
                <a:avLst/>
              </a:prstGeom>
            </p:spPr>
          </p:pic>
        </mc:Fallback>
      </mc:AlternateContent>
      <p:grpSp>
        <p:nvGrpSpPr>
          <p:cNvPr id="32" name="Google Shape;57;p15">
            <a:extLst>
              <a:ext uri="{FF2B5EF4-FFF2-40B4-BE49-F238E27FC236}">
                <a16:creationId xmlns:a16="http://schemas.microsoft.com/office/drawing/2014/main" id="{84DBEA53-BCEC-5FBB-7F03-E17EA5CA7DE3}"/>
              </a:ext>
            </a:extLst>
          </p:cNvPr>
          <p:cNvGrpSpPr/>
          <p:nvPr/>
        </p:nvGrpSpPr>
        <p:grpSpPr>
          <a:xfrm>
            <a:off x="-567395" y="3252411"/>
            <a:ext cx="10786320" cy="2662200"/>
            <a:chOff x="-1765080" y="2664720"/>
            <a:chExt cx="10786320" cy="3281760"/>
          </a:xfrm>
        </p:grpSpPr>
        <p:sp>
          <p:nvSpPr>
            <p:cNvPr id="33" name="Google Shape;58;p15">
              <a:extLst>
                <a:ext uri="{FF2B5EF4-FFF2-40B4-BE49-F238E27FC236}">
                  <a16:creationId xmlns:a16="http://schemas.microsoft.com/office/drawing/2014/main" id="{DF1C0EA5-89AD-BA17-3237-9D694EC39696}"/>
                </a:ext>
              </a:extLst>
            </p:cNvPr>
            <p:cNvSpPr/>
            <p:nvPr/>
          </p:nvSpPr>
          <p:spPr>
            <a:xfrm>
              <a:off x="-1765080" y="2714400"/>
              <a:ext cx="10786320" cy="3232080"/>
            </a:xfrm>
            <a:custGeom>
              <a:avLst/>
              <a:gdLst>
                <a:gd name="textAreaLeft" fmla="*/ 0 w 10786320"/>
                <a:gd name="textAreaRight" fmla="*/ 10787760 w 10786320"/>
                <a:gd name="textAreaTop" fmla="*/ 0 h 3232080"/>
                <a:gd name="textAreaBottom" fmla="*/ 3233520 h 3232080"/>
              </a:gdLst>
              <a:ahLst/>
              <a:cxnLst/>
              <a:rect l="textAreaLeft" t="textAreaTop" r="textAreaRight" b="textAreaBottom"/>
              <a:pathLst>
                <a:path w="308863" h="92582">
                  <a:moveTo>
                    <a:pt x="0" y="92445"/>
                  </a:moveTo>
                  <a:lnTo>
                    <a:pt x="24529" y="34740"/>
                  </a:lnTo>
                  <a:lnTo>
                    <a:pt x="73382" y="80857"/>
                  </a:lnTo>
                  <a:lnTo>
                    <a:pt x="97740" y="23146"/>
                  </a:lnTo>
                  <a:lnTo>
                    <a:pt x="122133" y="46302"/>
                  </a:lnTo>
                  <a:lnTo>
                    <a:pt x="146543" y="0"/>
                  </a:lnTo>
                  <a:lnTo>
                    <a:pt x="195411" y="69356"/>
                  </a:lnTo>
                  <a:lnTo>
                    <a:pt x="219734" y="57794"/>
                  </a:lnTo>
                  <a:lnTo>
                    <a:pt x="244161" y="80952"/>
                  </a:lnTo>
                  <a:lnTo>
                    <a:pt x="268621" y="11652"/>
                  </a:lnTo>
                  <a:lnTo>
                    <a:pt x="293020" y="44"/>
                  </a:lnTo>
                  <a:lnTo>
                    <a:pt x="308863" y="92582"/>
                  </a:lnTo>
                </a:path>
              </a:pathLst>
            </a:custGeom>
            <a:noFill/>
            <a:ln w="19050">
              <a:solidFill>
                <a:srgbClr val="1E35A1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34" name="Google Shape;59;p15">
              <a:extLst>
                <a:ext uri="{FF2B5EF4-FFF2-40B4-BE49-F238E27FC236}">
                  <a16:creationId xmlns:a16="http://schemas.microsoft.com/office/drawing/2014/main" id="{5313615D-3E9D-5801-9ECF-592B91275BB3}"/>
                </a:ext>
              </a:extLst>
            </p:cNvPr>
            <p:cNvSpPr/>
            <p:nvPr/>
          </p:nvSpPr>
          <p:spPr>
            <a:xfrm>
              <a:off x="-95976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35" name="Google Shape;60;p15">
              <a:extLst>
                <a:ext uri="{FF2B5EF4-FFF2-40B4-BE49-F238E27FC236}">
                  <a16:creationId xmlns:a16="http://schemas.microsoft.com/office/drawing/2014/main" id="{33926DB5-F383-2EEC-71A7-3BFEA2F1F479}"/>
                </a:ext>
              </a:extLst>
            </p:cNvPr>
            <p:cNvSpPr/>
            <p:nvPr/>
          </p:nvSpPr>
          <p:spPr>
            <a:xfrm>
              <a:off x="-107280" y="46821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36" name="Google Shape;61;p15">
              <a:extLst>
                <a:ext uri="{FF2B5EF4-FFF2-40B4-BE49-F238E27FC236}">
                  <a16:creationId xmlns:a16="http://schemas.microsoft.com/office/drawing/2014/main" id="{E8E444CD-3922-F378-0AA0-A7D587E955FD}"/>
                </a:ext>
              </a:extLst>
            </p:cNvPr>
            <p:cNvSpPr/>
            <p:nvPr/>
          </p:nvSpPr>
          <p:spPr>
            <a:xfrm>
              <a:off x="7455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37" name="Google Shape;62;p15">
              <a:extLst>
                <a:ext uri="{FF2B5EF4-FFF2-40B4-BE49-F238E27FC236}">
                  <a16:creationId xmlns:a16="http://schemas.microsoft.com/office/drawing/2014/main" id="{24958165-DB61-B8D1-D8C9-6A3690E97F88}"/>
                </a:ext>
              </a:extLst>
            </p:cNvPr>
            <p:cNvSpPr/>
            <p:nvPr/>
          </p:nvSpPr>
          <p:spPr>
            <a:xfrm>
              <a:off x="1598040" y="3472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38" name="Google Shape;63;p15">
              <a:extLst>
                <a:ext uri="{FF2B5EF4-FFF2-40B4-BE49-F238E27FC236}">
                  <a16:creationId xmlns:a16="http://schemas.microsoft.com/office/drawing/2014/main" id="{0069BEBC-2343-3470-DF5E-1BB661BDDB4A}"/>
                </a:ext>
              </a:extLst>
            </p:cNvPr>
            <p:cNvSpPr/>
            <p:nvPr/>
          </p:nvSpPr>
          <p:spPr>
            <a:xfrm>
              <a:off x="2450880" y="42789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39" name="Google Shape;64;p15">
              <a:extLst>
                <a:ext uri="{FF2B5EF4-FFF2-40B4-BE49-F238E27FC236}">
                  <a16:creationId xmlns:a16="http://schemas.microsoft.com/office/drawing/2014/main" id="{5471AD64-E427-E08D-4488-74320FCC3B35}"/>
                </a:ext>
              </a:extLst>
            </p:cNvPr>
            <p:cNvSpPr/>
            <p:nvPr/>
          </p:nvSpPr>
          <p:spPr>
            <a:xfrm>
              <a:off x="3303360" y="266508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40" name="Google Shape;65;p15">
              <a:extLst>
                <a:ext uri="{FF2B5EF4-FFF2-40B4-BE49-F238E27FC236}">
                  <a16:creationId xmlns:a16="http://schemas.microsoft.com/office/drawing/2014/main" id="{73579945-E10F-3992-12EF-659264898FC2}"/>
                </a:ext>
              </a:extLst>
            </p:cNvPr>
            <p:cNvSpPr/>
            <p:nvPr/>
          </p:nvSpPr>
          <p:spPr>
            <a:xfrm>
              <a:off x="415620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41" name="Google Shape;66;p15">
              <a:extLst>
                <a:ext uri="{FF2B5EF4-FFF2-40B4-BE49-F238E27FC236}">
                  <a16:creationId xmlns:a16="http://schemas.microsoft.com/office/drawing/2014/main" id="{EF60AA89-7660-419C-1112-43F8771355C0}"/>
                </a:ext>
              </a:extLst>
            </p:cNvPr>
            <p:cNvSpPr/>
            <p:nvPr/>
          </p:nvSpPr>
          <p:spPr>
            <a:xfrm>
              <a:off x="5008680" y="5085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42" name="Google Shape;67;p15">
              <a:extLst>
                <a:ext uri="{FF2B5EF4-FFF2-40B4-BE49-F238E27FC236}">
                  <a16:creationId xmlns:a16="http://schemas.microsoft.com/office/drawing/2014/main" id="{AFAF8E58-6C22-2B56-FBA6-F67AB8CF2606}"/>
                </a:ext>
              </a:extLst>
            </p:cNvPr>
            <p:cNvSpPr/>
            <p:nvPr/>
          </p:nvSpPr>
          <p:spPr>
            <a:xfrm>
              <a:off x="5861520" y="468684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43" name="Google Shape;68;p15">
              <a:extLst>
                <a:ext uri="{FF2B5EF4-FFF2-40B4-BE49-F238E27FC236}">
                  <a16:creationId xmlns:a16="http://schemas.microsoft.com/office/drawing/2014/main" id="{8B920929-0505-FE57-50F2-757CA4F0CF85}"/>
                </a:ext>
              </a:extLst>
            </p:cNvPr>
            <p:cNvSpPr/>
            <p:nvPr/>
          </p:nvSpPr>
          <p:spPr>
            <a:xfrm>
              <a:off x="67143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44" name="Google Shape;69;p15">
              <a:extLst>
                <a:ext uri="{FF2B5EF4-FFF2-40B4-BE49-F238E27FC236}">
                  <a16:creationId xmlns:a16="http://schemas.microsoft.com/office/drawing/2014/main" id="{064BA02F-E696-056B-EAAA-8107F89129D2}"/>
                </a:ext>
              </a:extLst>
            </p:cNvPr>
            <p:cNvSpPr/>
            <p:nvPr/>
          </p:nvSpPr>
          <p:spPr>
            <a:xfrm>
              <a:off x="7566840" y="3069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45" name="Google Shape;70;p15">
              <a:extLst>
                <a:ext uri="{FF2B5EF4-FFF2-40B4-BE49-F238E27FC236}">
                  <a16:creationId xmlns:a16="http://schemas.microsoft.com/office/drawing/2014/main" id="{6E98D528-2E61-BFCC-304D-B282199B73ED}"/>
                </a:ext>
              </a:extLst>
            </p:cNvPr>
            <p:cNvSpPr/>
            <p:nvPr/>
          </p:nvSpPr>
          <p:spPr>
            <a:xfrm>
              <a:off x="8427600" y="266472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46" name="Google Shape;71;p15">
            <a:extLst>
              <a:ext uri="{FF2B5EF4-FFF2-40B4-BE49-F238E27FC236}">
                <a16:creationId xmlns:a16="http://schemas.microsoft.com/office/drawing/2014/main" id="{DB7E6848-A655-7A79-0506-4E06C27A4AF9}"/>
              </a:ext>
            </a:extLst>
          </p:cNvPr>
          <p:cNvGrpSpPr/>
          <p:nvPr/>
        </p:nvGrpSpPr>
        <p:grpSpPr>
          <a:xfrm>
            <a:off x="0" y="2884394"/>
            <a:ext cx="9144000" cy="2297806"/>
            <a:chOff x="-822960" y="2664720"/>
            <a:chExt cx="10788480" cy="2517480"/>
          </a:xfrm>
        </p:grpSpPr>
        <p:sp>
          <p:nvSpPr>
            <p:cNvPr id="47" name="Google Shape;72;p15">
              <a:extLst>
                <a:ext uri="{FF2B5EF4-FFF2-40B4-BE49-F238E27FC236}">
                  <a16:creationId xmlns:a16="http://schemas.microsoft.com/office/drawing/2014/main" id="{877A49AC-4662-E841-0808-A6F600381D22}"/>
                </a:ext>
              </a:extLst>
            </p:cNvPr>
            <p:cNvSpPr/>
            <p:nvPr/>
          </p:nvSpPr>
          <p:spPr>
            <a:xfrm>
              <a:off x="-822960" y="2714040"/>
              <a:ext cx="10788480" cy="2428920"/>
            </a:xfrm>
            <a:custGeom>
              <a:avLst/>
              <a:gdLst>
                <a:gd name="textAreaLeft" fmla="*/ 0 w 10788480"/>
                <a:gd name="textAreaRight" fmla="*/ 10789920 w 10788480"/>
                <a:gd name="textAreaTop" fmla="*/ 0 h 2428920"/>
                <a:gd name="textAreaBottom" fmla="*/ 2430360 h 2428920"/>
              </a:gdLst>
              <a:ahLst/>
              <a:cxnLst/>
              <a:rect l="textAreaLeft" t="textAreaTop" r="textAreaRight" b="textAreaBottom"/>
              <a:pathLst>
                <a:path w="214429" h="48295">
                  <a:moveTo>
                    <a:pt x="0" y="48101"/>
                  </a:moveTo>
                  <a:lnTo>
                    <a:pt x="17026" y="32099"/>
                  </a:lnTo>
                  <a:lnTo>
                    <a:pt x="33957" y="40100"/>
                  </a:lnTo>
                  <a:lnTo>
                    <a:pt x="50912" y="8072"/>
                  </a:lnTo>
                  <a:lnTo>
                    <a:pt x="67890" y="48077"/>
                  </a:lnTo>
                  <a:lnTo>
                    <a:pt x="84797" y="24003"/>
                  </a:lnTo>
                  <a:lnTo>
                    <a:pt x="101751" y="32099"/>
                  </a:lnTo>
                  <a:lnTo>
                    <a:pt x="118658" y="24122"/>
                  </a:lnTo>
                  <a:lnTo>
                    <a:pt x="135613" y="8025"/>
                  </a:lnTo>
                  <a:lnTo>
                    <a:pt x="152591" y="0"/>
                  </a:lnTo>
                  <a:lnTo>
                    <a:pt x="169522" y="24098"/>
                  </a:lnTo>
                  <a:lnTo>
                    <a:pt x="186500" y="32194"/>
                  </a:lnTo>
                  <a:lnTo>
                    <a:pt x="203611" y="16042"/>
                  </a:lnTo>
                  <a:lnTo>
                    <a:pt x="214429" y="48295"/>
                  </a:lnTo>
                </a:path>
              </a:pathLst>
            </a:custGeom>
            <a:noFill/>
            <a:ln w="19050">
              <a:solidFill>
                <a:srgbClr val="00D4F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48" name="Google Shape;73;p15">
              <a:extLst>
                <a:ext uri="{FF2B5EF4-FFF2-40B4-BE49-F238E27FC236}">
                  <a16:creationId xmlns:a16="http://schemas.microsoft.com/office/drawing/2014/main" id="{1C4953AD-B515-A97C-4DA3-6AC5925BD20C}"/>
                </a:ext>
              </a:extLst>
            </p:cNvPr>
            <p:cNvSpPr/>
            <p:nvPr/>
          </p:nvSpPr>
          <p:spPr>
            <a:xfrm>
              <a:off x="9362880" y="347616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49" name="Google Shape;74;p15">
              <a:extLst>
                <a:ext uri="{FF2B5EF4-FFF2-40B4-BE49-F238E27FC236}">
                  <a16:creationId xmlns:a16="http://schemas.microsoft.com/office/drawing/2014/main" id="{B63F07C5-2224-791F-BA3E-B487ECB3B2B9}"/>
                </a:ext>
              </a:extLst>
            </p:cNvPr>
            <p:cNvSpPr/>
            <p:nvPr/>
          </p:nvSpPr>
          <p:spPr>
            <a:xfrm>
              <a:off x="851004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0" name="Google Shape;75;p15">
              <a:extLst>
                <a:ext uri="{FF2B5EF4-FFF2-40B4-BE49-F238E27FC236}">
                  <a16:creationId xmlns:a16="http://schemas.microsoft.com/office/drawing/2014/main" id="{96C20330-D93B-B4AA-7CB8-5CE27ECD2D84}"/>
                </a:ext>
              </a:extLst>
            </p:cNvPr>
            <p:cNvSpPr/>
            <p:nvPr/>
          </p:nvSpPr>
          <p:spPr>
            <a:xfrm>
              <a:off x="765756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1" name="Google Shape;76;p15">
              <a:extLst>
                <a:ext uri="{FF2B5EF4-FFF2-40B4-BE49-F238E27FC236}">
                  <a16:creationId xmlns:a16="http://schemas.microsoft.com/office/drawing/2014/main" id="{AE07D8DE-141E-9A39-6F96-21D41718D40F}"/>
                </a:ext>
              </a:extLst>
            </p:cNvPr>
            <p:cNvSpPr/>
            <p:nvPr/>
          </p:nvSpPr>
          <p:spPr>
            <a:xfrm>
              <a:off x="6804720" y="2664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2" name="Google Shape;77;p15">
              <a:extLst>
                <a:ext uri="{FF2B5EF4-FFF2-40B4-BE49-F238E27FC236}">
                  <a16:creationId xmlns:a16="http://schemas.microsoft.com/office/drawing/2014/main" id="{4B6E0633-2383-09F3-5516-E65F206D350A}"/>
                </a:ext>
              </a:extLst>
            </p:cNvPr>
            <p:cNvSpPr/>
            <p:nvPr/>
          </p:nvSpPr>
          <p:spPr>
            <a:xfrm>
              <a:off x="595224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3" name="Google Shape;78;p15">
              <a:extLst>
                <a:ext uri="{FF2B5EF4-FFF2-40B4-BE49-F238E27FC236}">
                  <a16:creationId xmlns:a16="http://schemas.microsoft.com/office/drawing/2014/main" id="{7D6C748A-4A11-4792-EF2A-F004DA50CC0C}"/>
                </a:ext>
              </a:extLst>
            </p:cNvPr>
            <p:cNvSpPr/>
            <p:nvPr/>
          </p:nvSpPr>
          <p:spPr>
            <a:xfrm>
              <a:off x="5099400" y="387900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4" name="Google Shape;79;p15">
              <a:extLst>
                <a:ext uri="{FF2B5EF4-FFF2-40B4-BE49-F238E27FC236}">
                  <a16:creationId xmlns:a16="http://schemas.microsoft.com/office/drawing/2014/main" id="{222C16C0-93B7-E3FF-E502-26BC9DEA9DC5}"/>
                </a:ext>
              </a:extLst>
            </p:cNvPr>
            <p:cNvSpPr/>
            <p:nvPr/>
          </p:nvSpPr>
          <p:spPr>
            <a:xfrm>
              <a:off x="424692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5" name="Google Shape;80;p15">
              <a:extLst>
                <a:ext uri="{FF2B5EF4-FFF2-40B4-BE49-F238E27FC236}">
                  <a16:creationId xmlns:a16="http://schemas.microsoft.com/office/drawing/2014/main" id="{99C1828F-680D-FEA1-B337-1A95616D950E}"/>
                </a:ext>
              </a:extLst>
            </p:cNvPr>
            <p:cNvSpPr/>
            <p:nvPr/>
          </p:nvSpPr>
          <p:spPr>
            <a:xfrm>
              <a:off x="339408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6" name="Google Shape;81;p15">
              <a:extLst>
                <a:ext uri="{FF2B5EF4-FFF2-40B4-BE49-F238E27FC236}">
                  <a16:creationId xmlns:a16="http://schemas.microsoft.com/office/drawing/2014/main" id="{B429E46B-0A6D-0ADF-339D-882D15832D64}"/>
                </a:ext>
              </a:extLst>
            </p:cNvPr>
            <p:cNvSpPr/>
            <p:nvPr/>
          </p:nvSpPr>
          <p:spPr>
            <a:xfrm>
              <a:off x="2541600" y="5083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7" name="Google Shape;82;p15">
              <a:extLst>
                <a:ext uri="{FF2B5EF4-FFF2-40B4-BE49-F238E27FC236}">
                  <a16:creationId xmlns:a16="http://schemas.microsoft.com/office/drawing/2014/main" id="{04A96A47-9E84-A549-B768-B2188C74C257}"/>
                </a:ext>
              </a:extLst>
            </p:cNvPr>
            <p:cNvSpPr/>
            <p:nvPr/>
          </p:nvSpPr>
          <p:spPr>
            <a:xfrm>
              <a:off x="168876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8" name="Google Shape;83;p15">
              <a:extLst>
                <a:ext uri="{FF2B5EF4-FFF2-40B4-BE49-F238E27FC236}">
                  <a16:creationId xmlns:a16="http://schemas.microsoft.com/office/drawing/2014/main" id="{33A2CB61-08CA-83DE-9C06-7C4EB58B2264}"/>
                </a:ext>
              </a:extLst>
            </p:cNvPr>
            <p:cNvSpPr/>
            <p:nvPr/>
          </p:nvSpPr>
          <p:spPr>
            <a:xfrm>
              <a:off x="836280" y="4680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59" name="Google Shape;84;p15">
              <a:extLst>
                <a:ext uri="{FF2B5EF4-FFF2-40B4-BE49-F238E27FC236}">
                  <a16:creationId xmlns:a16="http://schemas.microsoft.com/office/drawing/2014/main" id="{128405D2-1734-D87B-56CE-BD19A35B90B5}"/>
                </a:ext>
              </a:extLst>
            </p:cNvPr>
            <p:cNvSpPr/>
            <p:nvPr/>
          </p:nvSpPr>
          <p:spPr>
            <a:xfrm>
              <a:off x="-1656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sp>
        <p:nvSpPr>
          <p:cNvPr id="60" name="Rettangolo 59">
            <a:extLst>
              <a:ext uri="{FF2B5EF4-FFF2-40B4-BE49-F238E27FC236}">
                <a16:creationId xmlns:a16="http://schemas.microsoft.com/office/drawing/2014/main" id="{0E3BAB19-AD1A-BA89-FE3F-78C971FAFFFE}"/>
              </a:ext>
            </a:extLst>
          </p:cNvPr>
          <p:cNvSpPr/>
          <p:nvPr/>
        </p:nvSpPr>
        <p:spPr>
          <a:xfrm>
            <a:off x="3769266" y="2412130"/>
            <a:ext cx="1608023" cy="64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000" u="none" strike="noStrike" dirty="0" err="1">
                <a:uFillTx/>
                <a:latin typeface="Franklin Gothic Book" panose="020B0503020102020204" pitchFamily="34" charset="0"/>
              </a:rPr>
              <a:t>Giusteschi</a:t>
            </a:r>
            <a:r>
              <a:rPr lang="it-IT" sz="1000" u="none" strike="noStrike" dirty="0">
                <a:uFillTx/>
                <a:latin typeface="Franklin Gothic Book" panose="020B0503020102020204" pitchFamily="34" charset="0"/>
              </a:rPr>
              <a:t> Giulio </a:t>
            </a:r>
            <a:r>
              <a:rPr lang="en-US" sz="1000" i="0" dirty="0">
                <a:effectLst/>
                <a:latin typeface="Franklin Gothic Book" panose="020B0503020102020204" pitchFamily="34" charset="0"/>
              </a:rPr>
              <a:t>26230A</a:t>
            </a:r>
            <a:endParaRPr lang="it-IT" sz="1000" u="none" strike="noStrike" dirty="0">
              <a:uFillTx/>
              <a:latin typeface="Franklin Gothic Book" panose="020B0503020102020204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it-IT" sz="1000" u="none" strike="noStrike" dirty="0">
                <a:uFillTx/>
                <a:latin typeface="Franklin Gothic Book" panose="020B0503020102020204" pitchFamily="34" charset="0"/>
              </a:rPr>
              <a:t>Gnocchi </a:t>
            </a:r>
            <a:r>
              <a:rPr lang="it-IT" sz="1000" u="none" strike="noStrike" dirty="0" err="1">
                <a:uFillTx/>
                <a:latin typeface="Franklin Gothic Book" panose="020B0503020102020204" pitchFamily="34" charset="0"/>
              </a:rPr>
              <a:t>Vutha</a:t>
            </a:r>
            <a:r>
              <a:rPr lang="it-IT" sz="1000" u="none" strike="noStrike" dirty="0">
                <a:uFillTx/>
                <a:latin typeface="Franklin Gothic Book" panose="020B0503020102020204" pitchFamily="34" charset="0"/>
              </a:rPr>
              <a:t> </a:t>
            </a:r>
            <a:r>
              <a:rPr lang="en-US" sz="1000" i="0" dirty="0">
                <a:effectLst/>
                <a:latin typeface="Franklin Gothic Book" panose="020B0503020102020204" pitchFamily="34" charset="0"/>
              </a:rPr>
              <a:t>26237A</a:t>
            </a:r>
            <a:endParaRPr lang="it-IT" sz="1000" u="none" strike="noStrike" dirty="0">
              <a:uFillTx/>
              <a:latin typeface="Franklin Gothic Book" panose="020B0503020102020204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it-IT" sz="1000" u="none" strike="noStrike" dirty="0">
                <a:uFillTx/>
                <a:latin typeface="Franklin Gothic Book" panose="020B0503020102020204" pitchFamily="34" charset="0"/>
              </a:rPr>
              <a:t>Cerato Davide </a:t>
            </a:r>
            <a:r>
              <a:rPr lang="en-US" sz="1000" i="0" dirty="0">
                <a:effectLst/>
                <a:latin typeface="Franklin Gothic Book" panose="020B0503020102020204" pitchFamily="34" charset="0"/>
              </a:rPr>
              <a:t>984481</a:t>
            </a:r>
            <a:endParaRPr lang="it-IT" sz="1000" u="none" strike="noStrike" dirty="0">
              <a:uFillTx/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882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7025E-D6C4-DB2E-C2C1-2DC5DA92C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4E19B5C-6DA4-D21D-C77A-E02948DA0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00" y="1557154"/>
            <a:ext cx="8437032" cy="2585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CC364780-C968-993A-235F-83E42A849BCA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D959D1E-B116-5118-502F-FAB39340FD3C}"/>
              </a:ext>
            </a:extLst>
          </p:cNvPr>
          <p:cNvSpPr txBox="1"/>
          <p:nvPr/>
        </p:nvSpPr>
        <p:spPr>
          <a:xfrm>
            <a:off x="1908112" y="366843"/>
            <a:ext cx="58364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Quali regioni hanno mostrato una maggiore </a:t>
            </a:r>
            <a:r>
              <a:rPr lang="it-IT" dirty="0">
                <a:solidFill>
                  <a:srgbClr val="FF0000"/>
                </a:solidFill>
                <a:latin typeface="Franklin Gothic Demi Cond" panose="020B0706030402020204" pitchFamily="34" charset="0"/>
              </a:rPr>
              <a:t>resilienza</a:t>
            </a:r>
            <a:r>
              <a:rPr lang="it-IT" dirty="0">
                <a:latin typeface="Franklin Gothic Demi Cond" panose="020B0706030402020204" pitchFamily="34" charset="0"/>
              </a:rPr>
              <a:t> nel mantenere numero di turisti?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9FF47F2-5C59-4B8A-2841-DB049656A7E7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CONCLUSIONE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94BD663B-A8DD-A792-32CF-8BF9D9C300E0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F52FF830-300E-8A99-7ED0-25F28A63B45D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12" name="CasellaDiTesto 11">
            <a:hlinkClick r:id="rId3"/>
            <a:extLst>
              <a:ext uri="{FF2B5EF4-FFF2-40B4-BE49-F238E27FC236}">
                <a16:creationId xmlns:a16="http://schemas.microsoft.com/office/drawing/2014/main" id="{5407F2CD-B8FE-142D-9D03-B2CEC77DA366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6564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DC26C4-6B66-54A0-D667-52ACDADFC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CEE2B4D7-D42A-8E81-C1AF-86D9134BB9A1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65D7AE0-717D-50EB-F4CA-7D22A1E12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14" y="1285002"/>
            <a:ext cx="5506972" cy="319174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A64A58-2983-838F-4A5D-022CE433D810}"/>
              </a:ext>
            </a:extLst>
          </p:cNvPr>
          <p:cNvSpPr txBox="1"/>
          <p:nvPr/>
        </p:nvSpPr>
        <p:spPr>
          <a:xfrm>
            <a:off x="1908112" y="366843"/>
            <a:ext cx="58364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Quali regioni hanno mostrato una maggiore </a:t>
            </a:r>
            <a:r>
              <a:rPr lang="it-IT" dirty="0">
                <a:solidFill>
                  <a:srgbClr val="FF0000"/>
                </a:solidFill>
                <a:latin typeface="Franklin Gothic Demi Cond" panose="020B0706030402020204" pitchFamily="34" charset="0"/>
              </a:rPr>
              <a:t>resilienza</a:t>
            </a:r>
            <a:r>
              <a:rPr lang="it-IT" dirty="0">
                <a:latin typeface="Franklin Gothic Demi Cond" panose="020B0706030402020204" pitchFamily="34" charset="0"/>
              </a:rPr>
              <a:t> nel mantenere numero di turisti?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A35D605C-7338-2654-A086-78E14A7446A7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CONCLUSIONE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B7AEE6F4-F4FB-F699-140B-E4E4CED5D676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92BE4904-7275-DF8E-0C5A-3834445311A0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10" name="CasellaDiTesto 9">
            <a:hlinkClick r:id="rId3"/>
            <a:extLst>
              <a:ext uri="{FF2B5EF4-FFF2-40B4-BE49-F238E27FC236}">
                <a16:creationId xmlns:a16="http://schemas.microsoft.com/office/drawing/2014/main" id="{91FB2127-2492-822C-C87A-F8CDE740A42D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946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FFBB3BB-1DFE-6687-C7CF-D5013CE1F78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434CFF5D-0FC6-C9E2-8AE8-9CD55BEABB92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CONCLUSIONE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DEE1394A-C77D-832F-B79B-56D33403A664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23548698-8ABC-AD1F-A163-BD6C176100D9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pic>
        <p:nvPicPr>
          <p:cNvPr id="11" name="Immagine 10" descr="Immagine che contiene mappa&#10;&#10;Descrizione generata automaticamente">
            <a:extLst>
              <a:ext uri="{FF2B5EF4-FFF2-40B4-BE49-F238E27FC236}">
                <a16:creationId xmlns:a16="http://schemas.microsoft.com/office/drawing/2014/main" id="{4D62C701-0388-3E71-DF64-44F19AA4B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4401" y="1062279"/>
            <a:ext cx="4015197" cy="4015197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F6D8A7D-0E35-C579-90A1-C4D523A04DFE}"/>
              </a:ext>
            </a:extLst>
          </p:cNvPr>
          <p:cNvSpPr txBox="1"/>
          <p:nvPr/>
        </p:nvSpPr>
        <p:spPr>
          <a:xfrm>
            <a:off x="1908112" y="366843"/>
            <a:ext cx="58364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Quali regioni hanno mostrato una maggiore </a:t>
            </a:r>
            <a:r>
              <a:rPr lang="it-IT" dirty="0">
                <a:solidFill>
                  <a:srgbClr val="FF0000"/>
                </a:solidFill>
                <a:latin typeface="Franklin Gothic Demi Cond" panose="020B0706030402020204" pitchFamily="34" charset="0"/>
              </a:rPr>
              <a:t>resilienza</a:t>
            </a:r>
            <a:r>
              <a:rPr lang="it-IT" dirty="0">
                <a:latin typeface="Franklin Gothic Demi Cond" panose="020B0706030402020204" pitchFamily="34" charset="0"/>
              </a:rPr>
              <a:t> nel mantenere numero di turisti?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B4BA0FA4-3DDA-5979-0E1A-37D94B2EE1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098"/>
          <a:stretch/>
        </p:blipFill>
        <p:spPr>
          <a:xfrm>
            <a:off x="6547176" y="1013174"/>
            <a:ext cx="885237" cy="4125973"/>
          </a:xfrm>
          <a:prstGeom prst="rect">
            <a:avLst/>
          </a:prstGeom>
        </p:spPr>
      </p:pic>
      <p:sp>
        <p:nvSpPr>
          <p:cNvPr id="17" name="CasellaDiTesto 16">
            <a:hlinkClick r:id="rId4"/>
            <a:extLst>
              <a:ext uri="{FF2B5EF4-FFF2-40B4-BE49-F238E27FC236}">
                <a16:creationId xmlns:a16="http://schemas.microsoft.com/office/drawing/2014/main" id="{EFF21E0C-AFAA-58F6-93EB-3A3F5092D3B7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715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280EA9CC-3A2F-F4C8-E458-F34DAC2FD157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424D4F6F-593A-9212-744E-98CF61BEF089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CONCLUSIONE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2CEAD2F0-4643-D3DE-B544-A8A6B0F81B50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C01742E-85AC-3908-1CD8-E4E643BAAF96}"/>
              </a:ext>
            </a:extLst>
          </p:cNvPr>
          <p:cNvSpPr txBox="1"/>
          <p:nvPr/>
        </p:nvSpPr>
        <p:spPr>
          <a:xfrm>
            <a:off x="1908110" y="1007196"/>
            <a:ext cx="58364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Grazie per l’attenzione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B36BD4F-0AE4-D390-C1D8-673DD6850499}"/>
              </a:ext>
            </a:extLst>
          </p:cNvPr>
          <p:cNvSpPr txBox="1"/>
          <p:nvPr/>
        </p:nvSpPr>
        <p:spPr>
          <a:xfrm>
            <a:off x="2051382" y="2146427"/>
            <a:ext cx="5549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latin typeface="Franklin Gothic Book" panose="020B0503020102020204" pitchFamily="34" charset="0"/>
              </a:rPr>
              <a:t>Github</a:t>
            </a:r>
            <a:r>
              <a:rPr lang="en-US" sz="1400" dirty="0">
                <a:latin typeface="Franklin Gothic Book" panose="020B0503020102020204" pitchFamily="34" charset="0"/>
              </a:rPr>
              <a:t>: </a:t>
            </a:r>
            <a:r>
              <a:rPr lang="en-US" sz="1400" dirty="0">
                <a:latin typeface="Franklin Gothic Book" panose="020B0503020102020204" pitchFamily="34" charset="0"/>
                <a:hlinkClick r:id="rId2"/>
              </a:rPr>
              <a:t>github.com/T0ls/data-Visualization</a:t>
            </a:r>
            <a:endParaRPr lang="en-US" sz="1400" dirty="0">
              <a:latin typeface="Franklin Gothic Book" panose="020B0503020102020204" pitchFamily="34" charset="0"/>
            </a:endParaRP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1F1E88CF-149C-C5F3-C082-1236126DE7EB}"/>
              </a:ext>
            </a:extLst>
          </p:cNvPr>
          <p:cNvSpPr/>
          <p:nvPr/>
        </p:nvSpPr>
        <p:spPr>
          <a:xfrm>
            <a:off x="4022320" y="3224103"/>
            <a:ext cx="1608023" cy="64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1000" u="none" strike="noStrike" dirty="0" err="1">
                <a:uFillTx/>
                <a:latin typeface="Franklin Gothic Book" panose="020B0503020102020204" pitchFamily="34" charset="0"/>
              </a:rPr>
              <a:t>Giusteschi</a:t>
            </a:r>
            <a:r>
              <a:rPr lang="it-IT" sz="1000" u="none" strike="noStrike" dirty="0">
                <a:uFillTx/>
                <a:latin typeface="Franklin Gothic Book" panose="020B0503020102020204" pitchFamily="34" charset="0"/>
              </a:rPr>
              <a:t> Giulio </a:t>
            </a:r>
            <a:r>
              <a:rPr lang="en-US" sz="1000" i="0" dirty="0">
                <a:effectLst/>
                <a:latin typeface="Franklin Gothic Book" panose="020B0503020102020204" pitchFamily="34" charset="0"/>
              </a:rPr>
              <a:t>26230A</a:t>
            </a:r>
            <a:endParaRPr lang="it-IT" sz="1000" u="none" strike="noStrike" dirty="0">
              <a:uFillTx/>
              <a:latin typeface="Franklin Gothic Book" panose="020B0503020102020204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it-IT" sz="1000" u="none" strike="noStrike" dirty="0">
                <a:uFillTx/>
                <a:latin typeface="Franklin Gothic Book" panose="020B0503020102020204" pitchFamily="34" charset="0"/>
              </a:rPr>
              <a:t>Gnocchi </a:t>
            </a:r>
            <a:r>
              <a:rPr lang="it-IT" sz="1000" u="none" strike="noStrike" dirty="0" err="1">
                <a:uFillTx/>
                <a:latin typeface="Franklin Gothic Book" panose="020B0503020102020204" pitchFamily="34" charset="0"/>
              </a:rPr>
              <a:t>Vutha</a:t>
            </a:r>
            <a:r>
              <a:rPr lang="it-IT" sz="1000" u="none" strike="noStrike" dirty="0">
                <a:uFillTx/>
                <a:latin typeface="Franklin Gothic Book" panose="020B0503020102020204" pitchFamily="34" charset="0"/>
              </a:rPr>
              <a:t> </a:t>
            </a:r>
            <a:r>
              <a:rPr lang="en-US" sz="1000" i="0" dirty="0">
                <a:effectLst/>
                <a:latin typeface="Franklin Gothic Book" panose="020B0503020102020204" pitchFamily="34" charset="0"/>
              </a:rPr>
              <a:t>26237A</a:t>
            </a:r>
            <a:endParaRPr lang="it-IT" sz="1000" u="none" strike="noStrike" dirty="0">
              <a:uFillTx/>
              <a:latin typeface="Franklin Gothic Book" panose="020B0503020102020204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it-IT" sz="1000" u="none" strike="noStrike" dirty="0">
                <a:uFillTx/>
                <a:latin typeface="Franklin Gothic Book" panose="020B0503020102020204" pitchFamily="34" charset="0"/>
              </a:rPr>
              <a:t>Cerato Davide </a:t>
            </a:r>
            <a:r>
              <a:rPr lang="en-US" sz="1000" i="0" dirty="0">
                <a:effectLst/>
                <a:latin typeface="Franklin Gothic Book" panose="020B0503020102020204" pitchFamily="34" charset="0"/>
              </a:rPr>
              <a:t>984481</a:t>
            </a:r>
            <a:endParaRPr lang="it-IT" sz="1000" u="none" strike="noStrike" dirty="0">
              <a:uFillTx/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185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lo 3D 2" descr="Aereo">
                <a:extLst>
                  <a:ext uri="{FF2B5EF4-FFF2-40B4-BE49-F238E27FC236}">
                    <a16:creationId xmlns:a16="http://schemas.microsoft.com/office/drawing/2014/main" id="{5AE48D2D-B19B-87B0-9EB7-FA7C460C34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90775504"/>
                  </p:ext>
                </p:extLst>
              </p:nvPr>
            </p:nvGraphicFramePr>
            <p:xfrm>
              <a:off x="6307374" y="-256085"/>
              <a:ext cx="3264671" cy="206540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264671" cy="2065404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-3848170" ay="-1984615" az="290317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636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lo 3D 2" descr="Aereo">
                <a:extLst>
                  <a:ext uri="{FF2B5EF4-FFF2-40B4-BE49-F238E27FC236}">
                    <a16:creationId xmlns:a16="http://schemas.microsoft.com/office/drawing/2014/main" id="{5AE48D2D-B19B-87B0-9EB7-FA7C460C34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07374" y="-256085"/>
                <a:ext cx="3264671" cy="2065404"/>
              </a:xfrm>
              <a:prstGeom prst="rect">
                <a:avLst/>
              </a:prstGeom>
            </p:spPr>
          </p:pic>
        </mc:Fallback>
      </mc:AlternateContent>
      <p:cxnSp>
        <p:nvCxnSpPr>
          <p:cNvPr id="127" name="Google Shape;121;p16"/>
          <p:cNvCxnSpPr/>
          <p:nvPr/>
        </p:nvCxnSpPr>
        <p:spPr>
          <a:xfrm>
            <a:off x="1157760" y="3151675"/>
            <a:ext cx="6417000" cy="1440"/>
          </a:xfrm>
          <a:prstGeom prst="straightConnector1">
            <a:avLst/>
          </a:prstGeom>
          <a:ln w="9525">
            <a:solidFill>
              <a:srgbClr val="434343"/>
            </a:solidFill>
            <a:round/>
          </a:ln>
        </p:spPr>
      </p:cxnSp>
      <p:sp>
        <p:nvSpPr>
          <p:cNvPr id="128" name="Rettangolo 127"/>
          <p:cNvSpPr/>
          <p:nvPr/>
        </p:nvSpPr>
        <p:spPr>
          <a:xfrm>
            <a:off x="-4442588" y="2571750"/>
            <a:ext cx="3947288" cy="1649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La storia del turismo inizia nell'antichità con la Grecia come meta culturale e il turismo religioso cristiano.</a:t>
            </a:r>
          </a:p>
          <a:p>
            <a:pPr>
              <a:lnSpc>
                <a:spcPct val="100000"/>
              </a:lnSpc>
            </a:pPr>
            <a:endParaRPr lang="it-IT" sz="10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Nel Rinascimento, l'interesse si sposta verso le città d'arte, ma i viaggi restano riservati agli aristocratici. </a:t>
            </a:r>
          </a:p>
          <a:p>
            <a:pPr>
              <a:lnSpc>
                <a:spcPct val="100000"/>
              </a:lnSpc>
            </a:pPr>
            <a:endParaRPr lang="it-IT" sz="10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L'Ottocento rivoluziona il turismo grazie ai trasporti ferroviari, rendendolo accessibile anche alla classe media. </a:t>
            </a: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Nel 1841, Thomas Cook organizza il primo tour collettivo in treno, introducendo il concetto di pacchetto "</a:t>
            </a:r>
            <a:r>
              <a:rPr lang="it-IT" sz="1000" b="0" u="none" strike="noStrike" dirty="0" err="1">
                <a:solidFill>
                  <a:srgbClr val="000000"/>
                </a:solidFill>
                <a:uFillTx/>
                <a:latin typeface="Arial"/>
              </a:rPr>
              <a:t>all</a:t>
            </a: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 inclusive" e democratizzando i viaggi.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lo 3D 1" descr="Barca a remi">
                <a:extLst>
                  <a:ext uri="{FF2B5EF4-FFF2-40B4-BE49-F238E27FC236}">
                    <a16:creationId xmlns:a16="http://schemas.microsoft.com/office/drawing/2014/main" id="{72A11517-782E-2E58-ED26-5A70AB26463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55236160"/>
                  </p:ext>
                </p:extLst>
              </p:nvPr>
            </p:nvGraphicFramePr>
            <p:xfrm>
              <a:off x="873043" y="4034800"/>
              <a:ext cx="1559420" cy="66560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559420" cy="665606"/>
                    </a:xfrm>
                    <a:prstGeom prst="rect">
                      <a:avLst/>
                    </a:prstGeom>
                  </am3d:spPr>
                  <am3d:camera>
                    <am3d:pos x="0" y="0" z="673678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50578" d="1000000"/>
                    <am3d:preTrans dx="0" dy="-5157511" dz="-655980"/>
                    <am3d:scale>
                      <am3d:sx n="1000000" d="1000000"/>
                      <am3d:sy n="1000000" d="1000000"/>
                      <am3d:sz n="1000000" d="1000000"/>
                    </am3d:scale>
                    <am3d:rot ax="1331833" ay="3079958" az="106028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3771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lo 3D 1" descr="Barca a remi">
                <a:extLst>
                  <a:ext uri="{FF2B5EF4-FFF2-40B4-BE49-F238E27FC236}">
                    <a16:creationId xmlns:a16="http://schemas.microsoft.com/office/drawing/2014/main" id="{72A11517-782E-2E58-ED26-5A70AB2646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3043" y="4034800"/>
                <a:ext cx="1559420" cy="6656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A82CF96B-7156-0F19-37F4-2A1CF12E72D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08637534"/>
                  </p:ext>
                </p:extLst>
              </p:nvPr>
            </p:nvGraphicFramePr>
            <p:xfrm>
              <a:off x="5971762" y="3248506"/>
              <a:ext cx="2017558" cy="166724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017558" cy="1667242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254875" ay="-3318371" az="-193944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6403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A82CF96B-7156-0F19-37F4-2A1CF12E72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71762" y="3248506"/>
                <a:ext cx="2017558" cy="1667242"/>
              </a:xfrm>
              <a:prstGeom prst="rect">
                <a:avLst/>
              </a:prstGeom>
            </p:spPr>
          </p:pic>
        </mc:Fallback>
      </mc:AlternateContent>
      <p:sp>
        <p:nvSpPr>
          <p:cNvPr id="4" name="PlaceHolder 1">
            <a:extLst>
              <a:ext uri="{FF2B5EF4-FFF2-40B4-BE49-F238E27FC236}">
                <a16:creationId xmlns:a16="http://schemas.microsoft.com/office/drawing/2014/main" id="{99F00C1E-21CD-D913-0D4A-CEAFD83FD381}"/>
              </a:ext>
            </a:extLst>
          </p:cNvPr>
          <p:cNvSpPr txBox="1">
            <a:spLocks/>
          </p:cNvSpPr>
          <p:nvPr/>
        </p:nvSpPr>
        <p:spPr>
          <a:xfrm>
            <a:off x="471060" y="1851436"/>
            <a:ext cx="8201880" cy="124750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en" sz="2200" i="1" dirty="0">
                <a:solidFill>
                  <a:srgbClr val="000000"/>
                </a:solidFill>
                <a:latin typeface="Franklin Gothic Demi Cond" panose="020B0706030402020204" pitchFamily="34" charset="0"/>
                <a:ea typeface="Fira Sans Extra Condensed Medium"/>
              </a:rPr>
              <a:t>“Le radici sono importanti, nella vita di un uomo, ma noi uomini abbiamo le gambe, non le radici, e le gambe sono fatte per andare altrove.”</a:t>
            </a:r>
            <a:endParaRPr lang="it-IT" sz="1500" dirty="0">
              <a:solidFill>
                <a:srgbClr val="000000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008E4C4-609B-C8B3-0E6A-C1C1CE81BE67}"/>
              </a:ext>
            </a:extLst>
          </p:cNvPr>
          <p:cNvSpPr txBox="1"/>
          <p:nvPr/>
        </p:nvSpPr>
        <p:spPr>
          <a:xfrm>
            <a:off x="1080135" y="2832020"/>
            <a:ext cx="6572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1200" u="none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  <a:ea typeface="Fira Sans Extra Condensed Medium"/>
              </a:rPr>
              <a:t>(Un po' per amore, un po' per rabbia - Pino Cacucci)</a:t>
            </a:r>
            <a:endParaRPr lang="en-US" sz="1200" dirty="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Google Shape;121;p16"/>
          <p:cNvCxnSpPr/>
          <p:nvPr/>
        </p:nvCxnSpPr>
        <p:spPr>
          <a:xfrm>
            <a:off x="1299189" y="1742690"/>
            <a:ext cx="6417000" cy="1440"/>
          </a:xfrm>
          <a:prstGeom prst="straightConnector1">
            <a:avLst/>
          </a:prstGeom>
          <a:ln w="9525">
            <a:solidFill>
              <a:srgbClr val="434343"/>
            </a:solidFill>
            <a:round/>
          </a:ln>
        </p:spPr>
      </p:cxnSp>
      <p:sp>
        <p:nvSpPr>
          <p:cNvPr id="128" name="Rettangolo 127"/>
          <p:cNvSpPr/>
          <p:nvPr/>
        </p:nvSpPr>
        <p:spPr>
          <a:xfrm>
            <a:off x="360000" y="2669400"/>
            <a:ext cx="3779280" cy="187477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</a:rPr>
              <a:t>La storia del turismo inizia nell'antichità con la Grecia come meta culturale e il turismo religioso cristiano.</a:t>
            </a:r>
          </a:p>
          <a:p>
            <a:pPr>
              <a:lnSpc>
                <a:spcPct val="100000"/>
              </a:lnSpc>
            </a:pPr>
            <a:endParaRPr lang="it-IT" sz="1000" b="0" u="none" strike="noStrike" dirty="0">
              <a:solidFill>
                <a:srgbClr val="000000"/>
              </a:solidFill>
              <a:uFillTx/>
              <a:latin typeface="Franklin Gothic Book" panose="020B0503020102020204" pitchFamily="34" charset="0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</a:rPr>
              <a:t>Nel Rinascimento, l'interesse si sposta verso le città d'arte, ma i viaggi restano riservati agli aristocratici. </a:t>
            </a:r>
          </a:p>
          <a:p>
            <a:pPr>
              <a:lnSpc>
                <a:spcPct val="100000"/>
              </a:lnSpc>
            </a:pPr>
            <a:endParaRPr lang="it-IT" sz="1000" b="0" u="none" strike="noStrike" dirty="0">
              <a:solidFill>
                <a:srgbClr val="000000"/>
              </a:solidFill>
              <a:uFillTx/>
              <a:latin typeface="Franklin Gothic Book" panose="020B0503020102020204" pitchFamily="34" charset="0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</a:rPr>
              <a:t>L'Ottocento rivoluziona il turismo grazie ai trasporti ferroviari, rendendolo accessibile anche alla classe media. </a:t>
            </a: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</a:rPr>
              <a:t>Nel 1841, Thomas Cook organizza il primo tour collettivo in treno, introducendo il concetto di pacchetto "all inclusive" e democratizzando i viaggi.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lo 3D 3" descr="Aereo">
                <a:extLst>
                  <a:ext uri="{FF2B5EF4-FFF2-40B4-BE49-F238E27FC236}">
                    <a16:creationId xmlns:a16="http://schemas.microsoft.com/office/drawing/2014/main" id="{B16DD578-F72B-BD73-6575-D0B2BA95D6B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88096034"/>
                  </p:ext>
                </p:extLst>
              </p:nvPr>
            </p:nvGraphicFramePr>
            <p:xfrm>
              <a:off x="5004722" y="1575719"/>
              <a:ext cx="3150080" cy="179822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50080" cy="1798224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2904579" ay="-3056572" az="-247094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5784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lo 3D 3" descr="Aereo">
                <a:extLst>
                  <a:ext uri="{FF2B5EF4-FFF2-40B4-BE49-F238E27FC236}">
                    <a16:creationId xmlns:a16="http://schemas.microsoft.com/office/drawing/2014/main" id="{B16DD578-F72B-BD73-6575-D0B2BA95D6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04722" y="1575719"/>
                <a:ext cx="3150080" cy="17982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6DE0B11A-7DFC-21F5-0C12-F8106083B2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43970216"/>
                  </p:ext>
                </p:extLst>
              </p:nvPr>
            </p:nvGraphicFramePr>
            <p:xfrm>
              <a:off x="6481293" y="3157801"/>
              <a:ext cx="1861534" cy="188053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61534" cy="1880530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848927" ay="2636008" az="134893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6403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6DE0B11A-7DFC-21F5-0C12-F8106083B2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81293" y="3157801"/>
                <a:ext cx="1861534" cy="188053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PlaceHolder 1">
            <a:extLst>
              <a:ext uri="{FF2B5EF4-FFF2-40B4-BE49-F238E27FC236}">
                <a16:creationId xmlns:a16="http://schemas.microsoft.com/office/drawing/2014/main" id="{D856E45D-D976-C718-5D8B-D29647978B31}"/>
              </a:ext>
            </a:extLst>
          </p:cNvPr>
          <p:cNvSpPr txBox="1">
            <a:spLocks/>
          </p:cNvSpPr>
          <p:nvPr/>
        </p:nvSpPr>
        <p:spPr>
          <a:xfrm>
            <a:off x="598147" y="441011"/>
            <a:ext cx="8201880" cy="124750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en" sz="2200" i="1" dirty="0">
                <a:solidFill>
                  <a:srgbClr val="000000"/>
                </a:solidFill>
                <a:latin typeface="Franklin Gothic Demi Cond" panose="020B0706030402020204" pitchFamily="34" charset="0"/>
                <a:ea typeface="Fira Sans Extra Condensed Medium"/>
              </a:rPr>
              <a:t>“Le radici sono importanti, nella vita di un uomo, ma noi uomini abbiamo le gambe, non le radici, e le gambe sono fatte per andare altrove.”</a:t>
            </a:r>
            <a:endParaRPr lang="it-IT" sz="1500" dirty="0">
              <a:solidFill>
                <a:srgbClr val="000000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F4E0379-972B-988B-34C2-18ACAC0078FD}"/>
              </a:ext>
            </a:extLst>
          </p:cNvPr>
          <p:cNvSpPr txBox="1"/>
          <p:nvPr/>
        </p:nvSpPr>
        <p:spPr>
          <a:xfrm>
            <a:off x="1207222" y="1421595"/>
            <a:ext cx="6572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1200" u="none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  <a:ea typeface="Fira Sans Extra Condensed Medium"/>
              </a:rPr>
              <a:t>(Un po' per amore, un po' per rabbia - Pino Cacucci)</a:t>
            </a:r>
            <a:endParaRPr lang="en-US" sz="12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911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121;p16">
            <a:extLst>
              <a:ext uri="{FF2B5EF4-FFF2-40B4-BE49-F238E27FC236}">
                <a16:creationId xmlns:a16="http://schemas.microsoft.com/office/drawing/2014/main" id="{94194843-C1FD-8B60-64F2-84287C0307E2}"/>
              </a:ext>
            </a:extLst>
          </p:cNvPr>
          <p:cNvCxnSpPr/>
          <p:nvPr/>
        </p:nvCxnSpPr>
        <p:spPr>
          <a:xfrm>
            <a:off x="-7531654" y="830158"/>
            <a:ext cx="6417000" cy="1440"/>
          </a:xfrm>
          <a:prstGeom prst="straightConnector1">
            <a:avLst/>
          </a:prstGeom>
          <a:ln w="9525">
            <a:solidFill>
              <a:srgbClr val="434343"/>
            </a:solidFill>
            <a:round/>
          </a:ln>
        </p:spPr>
      </p:cxnSp>
      <p:sp>
        <p:nvSpPr>
          <p:cNvPr id="14" name="PlaceHolder 1">
            <a:extLst>
              <a:ext uri="{FF2B5EF4-FFF2-40B4-BE49-F238E27FC236}">
                <a16:creationId xmlns:a16="http://schemas.microsoft.com/office/drawing/2014/main" id="{36DC9BED-0FDB-864B-32C0-D9DC1A6343E8}"/>
              </a:ext>
            </a:extLst>
          </p:cNvPr>
          <p:cNvSpPr txBox="1">
            <a:spLocks/>
          </p:cNvSpPr>
          <p:nvPr/>
        </p:nvSpPr>
        <p:spPr>
          <a:xfrm>
            <a:off x="-8232696" y="-471521"/>
            <a:ext cx="8201880" cy="124750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pos="0" algn="l"/>
              </a:tabLst>
            </a:pPr>
            <a:r>
              <a:rPr lang="en" sz="2200" i="1" dirty="0">
                <a:solidFill>
                  <a:srgbClr val="000000"/>
                </a:solidFill>
                <a:latin typeface="Franklin Gothic Demi Cond" panose="020B0706030402020204" pitchFamily="34" charset="0"/>
                <a:ea typeface="Fira Sans Extra Condensed Medium"/>
              </a:rPr>
              <a:t>“Le radici sono importanti, nella vita di un uomo, ma noi uomini abbiamo le gambe, non le radici, e le gambe sono fatte per andare altrove.”</a:t>
            </a:r>
            <a:endParaRPr lang="it-IT" sz="1500" dirty="0">
              <a:solidFill>
                <a:srgbClr val="000000"/>
              </a:solidFill>
              <a:latin typeface="Franklin Gothic Demi Cond" panose="020B070603040202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lo 3D 5" descr="Aereo">
                <a:extLst>
                  <a:ext uri="{FF2B5EF4-FFF2-40B4-BE49-F238E27FC236}">
                    <a16:creationId xmlns:a16="http://schemas.microsoft.com/office/drawing/2014/main" id="{5B7C377D-8A6C-CAA0-3C5E-04EE8235CB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39280412"/>
                  </p:ext>
                </p:extLst>
              </p:nvPr>
            </p:nvGraphicFramePr>
            <p:xfrm>
              <a:off x="-6535445" y="2147150"/>
              <a:ext cx="6814170" cy="310254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814170" cy="3102541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78524" ay="-1113721" az="-2496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0016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lo 3D 5" descr="Aereo">
                <a:extLst>
                  <a:ext uri="{FF2B5EF4-FFF2-40B4-BE49-F238E27FC236}">
                    <a16:creationId xmlns:a16="http://schemas.microsoft.com/office/drawing/2014/main" id="{5B7C377D-8A6C-CAA0-3C5E-04EE8235CB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6535445" y="2147150"/>
                <a:ext cx="6814170" cy="3102541"/>
              </a:xfrm>
              <a:prstGeom prst="rect">
                <a:avLst/>
              </a:prstGeom>
            </p:spPr>
          </p:pic>
        </mc:Fallback>
      </mc:AlternateContent>
      <p:sp>
        <p:nvSpPr>
          <p:cNvPr id="130" name="Rettangolo 129"/>
          <p:cNvSpPr/>
          <p:nvPr/>
        </p:nvSpPr>
        <p:spPr>
          <a:xfrm>
            <a:off x="870600" y="1527450"/>
            <a:ext cx="3259440" cy="943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200" b="0" u="none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</a:rPr>
              <a:t>Attraverso l'uso di visualizzazioni dei dati, come </a:t>
            </a:r>
            <a:r>
              <a:rPr lang="it-IT" sz="1200" b="0" strike="noStrike" dirty="0">
                <a:solidFill>
                  <a:srgbClr val="000000"/>
                </a:solidFill>
                <a:uFillTx/>
                <a:latin typeface="Franklin Gothic Demi Cond" panose="020B0706030402020204" pitchFamily="34" charset="0"/>
              </a:rPr>
              <a:t>grafici a linee</a:t>
            </a:r>
            <a:r>
              <a:rPr lang="it-IT" sz="1200" b="0" u="none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</a:rPr>
              <a:t>,</a:t>
            </a:r>
            <a:r>
              <a:rPr lang="it-IT" sz="1200" b="0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</a:rPr>
              <a:t> </a:t>
            </a:r>
            <a:r>
              <a:rPr lang="it-IT" sz="1200" b="0" strike="noStrike" dirty="0">
                <a:solidFill>
                  <a:srgbClr val="000000"/>
                </a:solidFill>
                <a:uFillTx/>
                <a:latin typeface="Franklin Gothic Demi Cond" panose="020B0706030402020204" pitchFamily="34" charset="0"/>
              </a:rPr>
              <a:t>barre</a:t>
            </a:r>
            <a:r>
              <a:rPr lang="it-IT" sz="1200" b="0" u="none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</a:rPr>
              <a:t> e </a:t>
            </a:r>
            <a:r>
              <a:rPr lang="it-IT" sz="1200" b="0" strike="noStrike" dirty="0">
                <a:solidFill>
                  <a:srgbClr val="000000"/>
                </a:solidFill>
                <a:uFillTx/>
                <a:latin typeface="Franklin Gothic Demi Cond" panose="020B0706030402020204" pitchFamily="34" charset="0"/>
              </a:rPr>
              <a:t>mappe tematiche</a:t>
            </a:r>
            <a:r>
              <a:rPr lang="it-IT" sz="1200" b="0" u="none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</a:rPr>
              <a:t>, abbiamo analizzato i principali indicatori turistici, evidenziando variazioni significative e tendenze emergenti.</a:t>
            </a:r>
          </a:p>
        </p:txBody>
      </p:sp>
      <p:pic>
        <p:nvPicPr>
          <p:cNvPr id="131" name="Immagine 130"/>
          <p:cNvPicPr/>
          <p:nvPr/>
        </p:nvPicPr>
        <p:blipFill>
          <a:blip r:embed="rId4"/>
          <a:stretch/>
        </p:blipFill>
        <p:spPr>
          <a:xfrm>
            <a:off x="900000" y="4140000"/>
            <a:ext cx="719640" cy="719640"/>
          </a:xfrm>
          <a:prstGeom prst="rect">
            <a:avLst/>
          </a:prstGeom>
          <a:ln w="0">
            <a:noFill/>
          </a:ln>
        </p:spPr>
      </p:pic>
      <p:pic>
        <p:nvPicPr>
          <p:cNvPr id="132" name="Immagine 131"/>
          <p:cNvPicPr/>
          <p:nvPr/>
        </p:nvPicPr>
        <p:blipFill>
          <a:blip r:embed="rId5"/>
          <a:stretch/>
        </p:blipFill>
        <p:spPr>
          <a:xfrm>
            <a:off x="1980000" y="4447800"/>
            <a:ext cx="1799640" cy="591840"/>
          </a:xfrm>
          <a:prstGeom prst="rect">
            <a:avLst/>
          </a:prstGeom>
          <a:ln w="0">
            <a:noFill/>
          </a:ln>
        </p:spPr>
      </p:pic>
      <p:pic>
        <p:nvPicPr>
          <p:cNvPr id="133" name="Immagine 132"/>
          <p:cNvPicPr/>
          <p:nvPr/>
        </p:nvPicPr>
        <p:blipFill>
          <a:blip r:embed="rId6"/>
          <a:stretch/>
        </p:blipFill>
        <p:spPr>
          <a:xfrm>
            <a:off x="4140000" y="3888360"/>
            <a:ext cx="1799640" cy="971280"/>
          </a:xfrm>
          <a:prstGeom prst="rect">
            <a:avLst/>
          </a:prstGeom>
          <a:ln w="0">
            <a:noFill/>
          </a:ln>
        </p:spPr>
      </p:pic>
      <p:pic>
        <p:nvPicPr>
          <p:cNvPr id="134" name="Immagine 133"/>
          <p:cNvPicPr/>
          <p:nvPr/>
        </p:nvPicPr>
        <p:blipFill>
          <a:blip r:embed="rId7"/>
          <a:stretch/>
        </p:blipFill>
        <p:spPr>
          <a:xfrm>
            <a:off x="6480000" y="3960000"/>
            <a:ext cx="2044080" cy="1149480"/>
          </a:xfrm>
          <a:prstGeom prst="rect">
            <a:avLst/>
          </a:prstGeom>
          <a:ln w="0">
            <a:noFill/>
          </a:ln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A4C3F017-BFC8-D0A7-A190-02849232073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49378251-ECF8-25F0-647F-318B90ED90BC}"/>
              </a:ext>
            </a:extLst>
          </p:cNvPr>
          <p:cNvSpPr/>
          <p:nvPr/>
        </p:nvSpPr>
        <p:spPr>
          <a:xfrm>
            <a:off x="6111340" y="1337755"/>
            <a:ext cx="2018145" cy="241300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815E6A43-672B-19C1-C4E8-C808F6E0E69C}"/>
              </a:ext>
            </a:extLst>
          </p:cNvPr>
          <p:cNvSpPr/>
          <p:nvPr/>
        </p:nvSpPr>
        <p:spPr>
          <a:xfrm>
            <a:off x="6641925" y="1663889"/>
            <a:ext cx="2018145" cy="241300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94CD59EB-FC46-EA51-BD23-06F151E71718}"/>
              </a:ext>
            </a:extLst>
          </p:cNvPr>
          <p:cNvSpPr/>
          <p:nvPr/>
        </p:nvSpPr>
        <p:spPr>
          <a:xfrm>
            <a:off x="6111341" y="1994195"/>
            <a:ext cx="2018144" cy="241300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973B470A-ED17-D574-6D0F-0DAD3CCED267}"/>
              </a:ext>
            </a:extLst>
          </p:cNvPr>
          <p:cNvSpPr/>
          <p:nvPr/>
        </p:nvSpPr>
        <p:spPr>
          <a:xfrm>
            <a:off x="6641925" y="2324501"/>
            <a:ext cx="2018144" cy="241300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51C5492E-338C-2620-1FC2-DD414D55BDDA}"/>
              </a:ext>
            </a:extLst>
          </p:cNvPr>
          <p:cNvSpPr/>
          <p:nvPr/>
        </p:nvSpPr>
        <p:spPr>
          <a:xfrm>
            <a:off x="6641925" y="1011293"/>
            <a:ext cx="2018144" cy="241300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Franklin Gothic Demi Cond" panose="020B0706030402020204" pitchFamily="34" charset="0"/>
              </a:rPr>
              <a:t>ITALIA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lo 3D 6" descr="Treno a vapore">
                <a:extLst>
                  <a:ext uri="{FF2B5EF4-FFF2-40B4-BE49-F238E27FC236}">
                    <a16:creationId xmlns:a16="http://schemas.microsoft.com/office/drawing/2014/main" id="{9A311AC7-4B6F-C91A-67B2-50721698A0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98473410"/>
                  </p:ext>
                </p:extLst>
              </p:nvPr>
            </p:nvGraphicFramePr>
            <p:xfrm>
              <a:off x="8543383" y="4859640"/>
              <a:ext cx="1937514" cy="1747563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937514" cy="1747563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40158" ay="2751884" az="608795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6403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lo 3D 6" descr="Treno a vapore">
                <a:extLst>
                  <a:ext uri="{FF2B5EF4-FFF2-40B4-BE49-F238E27FC236}">
                    <a16:creationId xmlns:a16="http://schemas.microsoft.com/office/drawing/2014/main" id="{9A311AC7-4B6F-C91A-67B2-50721698A0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43383" y="4859640"/>
                <a:ext cx="1937514" cy="1747563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645350B-0044-11C9-BFE6-7A2E4143A500}"/>
              </a:ext>
            </a:extLst>
          </p:cNvPr>
          <p:cNvSpPr txBox="1"/>
          <p:nvPr/>
        </p:nvSpPr>
        <p:spPr>
          <a:xfrm>
            <a:off x="-7623621" y="509063"/>
            <a:ext cx="6572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1200" u="none" strike="noStrike" dirty="0">
                <a:solidFill>
                  <a:srgbClr val="000000"/>
                </a:solidFill>
                <a:uFillTx/>
                <a:latin typeface="Franklin Gothic Book" panose="020B0503020102020204" pitchFamily="34" charset="0"/>
                <a:ea typeface="Fira Sans Extra Condensed Medium"/>
              </a:rPr>
              <a:t>(Un po' per amore, un po' per rabbia - Pino Cacucci)</a:t>
            </a:r>
            <a:endParaRPr lang="en-US" sz="1200" dirty="0">
              <a:latin typeface="Franklin Gothic Book" panose="020B0503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65ABE66C-D5E7-26C5-2B19-BF830B72FDF6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" name="Picture 4" descr="Le prime pagine di domenica 23 febbraio 2020 - Il Post">
            <a:extLst>
              <a:ext uri="{FF2B5EF4-FFF2-40B4-BE49-F238E27FC236}">
                <a16:creationId xmlns:a16="http://schemas.microsoft.com/office/drawing/2014/main" id="{5538D347-D5B2-D31C-F36C-7E52B5919C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6" t="43073" r="5307" b="25275"/>
          <a:stretch/>
        </p:blipFill>
        <p:spPr bwMode="auto">
          <a:xfrm>
            <a:off x="819170" y="232531"/>
            <a:ext cx="4126978" cy="914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e prime pagine di domenica 18 luglio 2021 - Il Post">
            <a:extLst>
              <a:ext uri="{FF2B5EF4-FFF2-40B4-BE49-F238E27FC236}">
                <a16:creationId xmlns:a16="http://schemas.microsoft.com/office/drawing/2014/main" id="{CE1B64C5-1040-6CBE-6993-64D43EC440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38" r="26726" b="12340"/>
          <a:stretch/>
        </p:blipFill>
        <p:spPr bwMode="auto">
          <a:xfrm>
            <a:off x="5230440" y="625616"/>
            <a:ext cx="3640546" cy="711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74078FB-3345-3C01-2671-503C29AA49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0093"/>
          <a:stretch/>
        </p:blipFill>
        <p:spPr>
          <a:xfrm>
            <a:off x="819170" y="2462083"/>
            <a:ext cx="4096960" cy="130824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B41CDAF8-9C31-09CA-702B-6044D82B40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792" y="1347049"/>
            <a:ext cx="4594216" cy="914756"/>
          </a:xfrm>
          <a:prstGeom prst="rect">
            <a:avLst/>
          </a:prstGeom>
        </p:spPr>
      </p:pic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E237557E-7DD0-073F-49D2-68D842E6F9C7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1C95F8C0-2497-C8EC-1504-DF623408326E}"/>
              </a:ext>
            </a:extLst>
          </p:cNvPr>
          <p:cNvSpPr/>
          <p:nvPr/>
        </p:nvSpPr>
        <p:spPr>
          <a:xfrm>
            <a:off x="7757925" y="5149495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38B4541F-52C5-EAA3-A6D7-1014EE6F7E2C}"/>
              </a:ext>
            </a:extLst>
          </p:cNvPr>
          <p:cNvSpPr/>
          <p:nvPr/>
        </p:nvSpPr>
        <p:spPr>
          <a:xfrm>
            <a:off x="7757925" y="5283892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885B243B-C6B4-B5C4-60EB-6E63111FDA92}"/>
              </a:ext>
            </a:extLst>
          </p:cNvPr>
          <p:cNvSpPr/>
          <p:nvPr/>
        </p:nvSpPr>
        <p:spPr>
          <a:xfrm>
            <a:off x="7757924" y="5423317"/>
            <a:ext cx="1015695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802F2E57-9A5E-08FD-3A5C-C5A555E6E9BF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ITALIA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D375D14-AFF4-10C5-93A8-10EFEB94A4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1669" y="3926659"/>
            <a:ext cx="5445115" cy="38971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3AD132CC-3FE4-02AB-9B30-4E3F2241E6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46008" y="1931306"/>
            <a:ext cx="3759450" cy="1061553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B86556B7-2944-1633-779C-8402A195A3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7915" y="2913866"/>
            <a:ext cx="1640014" cy="128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541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1C39D7C3-7DB2-36F9-0907-A4A74D8CBA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848" t="12535" r="18984" b="13766"/>
          <a:stretch/>
        </p:blipFill>
        <p:spPr>
          <a:xfrm>
            <a:off x="1073194" y="-3180"/>
            <a:ext cx="4341404" cy="514668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DC210DB5-944B-0D09-6A20-ADD904E805F5}"/>
              </a:ext>
            </a:extLst>
          </p:cNvPr>
          <p:cNvSpPr txBox="1"/>
          <p:nvPr/>
        </p:nvSpPr>
        <p:spPr>
          <a:xfrm>
            <a:off x="6195060" y="1662272"/>
            <a:ext cx="2617469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>
                <a:latin typeface="Franklin Gothic Book" panose="020B0503020102020204" pitchFamily="34" charset="0"/>
              </a:rPr>
              <a:t>Dal 2000 rappresenta oltre il </a:t>
            </a:r>
            <a:r>
              <a:rPr lang="it-IT" sz="1400" dirty="0">
                <a:solidFill>
                  <a:srgbClr val="FF0000"/>
                </a:solidFill>
                <a:latin typeface="Franklin Gothic Demi Cond" panose="020B0706030402020204" pitchFamily="34" charset="0"/>
              </a:rPr>
              <a:t>6%</a:t>
            </a:r>
            <a:r>
              <a:rPr lang="it-IT" sz="1400" b="1" dirty="0">
                <a:solidFill>
                  <a:srgbClr val="FF0000"/>
                </a:solidFill>
                <a:latin typeface="Franklin Gothic Book" panose="020B0503020102020204" pitchFamily="34" charset="0"/>
              </a:rPr>
              <a:t> </a:t>
            </a:r>
            <a:r>
              <a:rPr lang="it-IT" sz="1400" dirty="0">
                <a:latin typeface="Franklin Gothic Book" panose="020B0503020102020204" pitchFamily="34" charset="0"/>
              </a:rPr>
              <a:t>del PIL</a:t>
            </a:r>
          </a:p>
          <a:p>
            <a:endParaRPr lang="it-IT" sz="1400" dirty="0">
              <a:latin typeface="Franklin Gothic Book" panose="020B05030201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>
                <a:latin typeface="Franklin Gothic Book" panose="020B0503020102020204" pitchFamily="34" charset="0"/>
              </a:rPr>
              <a:t>Destinazioni più affascinanti al mondo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400" dirty="0">
              <a:latin typeface="Franklin Gothic Book" panose="020B05030201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Franklin Gothic Book" panose="020B0503020102020204" pitchFamily="34" charset="0"/>
              </a:rPr>
              <a:t>Centro di viaggi e scambi commerciali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400" dirty="0">
              <a:latin typeface="Franklin Gothic Book" panose="020B05030201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Franklin Gothic Book" panose="020B0503020102020204" pitchFamily="34" charset="0"/>
              </a:rPr>
              <a:t>Le previsioni indicano una crescita continua</a:t>
            </a:r>
            <a:endParaRPr lang="it-IT" sz="1400" dirty="0">
              <a:latin typeface="Franklin Gothic Book" panose="020B050302010202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C4CFA7E-2294-1139-B907-3F27E647B33E}"/>
              </a:ext>
            </a:extLst>
          </p:cNvPr>
          <p:cNvSpPr txBox="1"/>
          <p:nvPr/>
        </p:nvSpPr>
        <p:spPr>
          <a:xfrm>
            <a:off x="4474028" y="331576"/>
            <a:ext cx="41670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pc="300" dirty="0">
                <a:latin typeface="Franklin Gothic Demi Cond" panose="020B0706030402020204" pitchFamily="34" charset="0"/>
              </a:rPr>
              <a:t>L’</a:t>
            </a:r>
            <a:r>
              <a:rPr lang="it-IT" spc="300" dirty="0">
                <a:solidFill>
                  <a:srgbClr val="FF0000"/>
                </a:solidFill>
                <a:latin typeface="Franklin Gothic Demi Cond" panose="020B0706030402020204" pitchFamily="34" charset="0"/>
              </a:rPr>
              <a:t>ITALIA</a:t>
            </a:r>
            <a:r>
              <a:rPr lang="it-IT" spc="300" dirty="0">
                <a:latin typeface="Franklin Gothic Demi Cond" panose="020B0706030402020204" pitchFamily="34" charset="0"/>
              </a:rPr>
              <a:t>: UNA META TURISTICA DI ECCELLENZA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E84814EB-3C8D-0364-2782-CE4481B9669E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E9AE23CF-A9AC-F8FA-561D-5035B8958248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0A603DDF-649F-1082-EDBD-4B661AE65353}"/>
              </a:ext>
            </a:extLst>
          </p:cNvPr>
          <p:cNvSpPr/>
          <p:nvPr/>
        </p:nvSpPr>
        <p:spPr>
          <a:xfrm>
            <a:off x="7757925" y="5149495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E1BF6C25-4465-B05E-2404-3C1D644F1F17}"/>
              </a:ext>
            </a:extLst>
          </p:cNvPr>
          <p:cNvSpPr/>
          <p:nvPr/>
        </p:nvSpPr>
        <p:spPr>
          <a:xfrm>
            <a:off x="7757925" y="5283892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D1A761D-544A-2568-FFF2-7898F6A33146}"/>
              </a:ext>
            </a:extLst>
          </p:cNvPr>
          <p:cNvSpPr/>
          <p:nvPr/>
        </p:nvSpPr>
        <p:spPr>
          <a:xfrm>
            <a:off x="7757924" y="5423317"/>
            <a:ext cx="1015695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E2D59604-92AF-EC0D-D6E1-0E6227B1A1C1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ITALIA</a:t>
            </a:r>
          </a:p>
        </p:txBody>
      </p:sp>
    </p:spTree>
    <p:extLst>
      <p:ext uri="{BB962C8B-B14F-4D97-AF65-F5344CB8AC3E}">
        <p14:creationId xmlns:p14="http://schemas.microsoft.com/office/powerpoint/2010/main" val="305118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26F13D8D-FA25-67B2-48BC-A7D5CDD57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458" y="663566"/>
            <a:ext cx="6413083" cy="3813185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9904D58C-98D0-EFF0-D17D-6861CAA2DAD7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3BA619EB-EC38-5E25-0EBF-651D72FC6DFE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779BA698-8F15-7BA7-64BF-AC7CAA8BFBC6}"/>
              </a:ext>
            </a:extLst>
          </p:cNvPr>
          <p:cNvSpPr/>
          <p:nvPr/>
        </p:nvSpPr>
        <p:spPr>
          <a:xfrm>
            <a:off x="7757925" y="5149495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E957B290-EDA3-327A-AD47-61698AFA1F4A}"/>
              </a:ext>
            </a:extLst>
          </p:cNvPr>
          <p:cNvSpPr/>
          <p:nvPr/>
        </p:nvSpPr>
        <p:spPr>
          <a:xfrm>
            <a:off x="7757925" y="5283892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FF2935B2-D7F7-5A4E-5B66-71277F403896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2672A7D0-CF04-C936-E356-5C4130014962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ITALIA</a:t>
            </a:r>
          </a:p>
        </p:txBody>
      </p:sp>
      <p:sp>
        <p:nvSpPr>
          <p:cNvPr id="10" name="CasellaDiTesto 9">
            <a:hlinkClick r:id="rId3"/>
            <a:extLst>
              <a:ext uri="{FF2B5EF4-FFF2-40B4-BE49-F238E27FC236}">
                <a16:creationId xmlns:a16="http://schemas.microsoft.com/office/drawing/2014/main" id="{3764B17A-CDB4-6F21-EDC4-65BB8A182995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0232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9904D58C-98D0-EFF0-D17D-6861CAA2DAD7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56966C9-4BE7-E931-DE80-6E68FF983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292" y="2483568"/>
            <a:ext cx="4591561" cy="2412281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578AD59-30AC-8A18-BEC0-25679355F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418" y="58113"/>
            <a:ext cx="4545477" cy="2395222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F6706D85-F99C-3755-4C12-BDB13FA7288A}"/>
              </a:ext>
            </a:extLst>
          </p:cNvPr>
          <p:cNvSpPr/>
          <p:nvPr/>
        </p:nvSpPr>
        <p:spPr>
          <a:xfrm>
            <a:off x="5782912" y="3402369"/>
            <a:ext cx="2663280" cy="68293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I viaggi sono crollati dai 71,9 milioni del 2019 a 37,5 milioni nel 2020</a:t>
            </a:r>
            <a:r>
              <a:rPr lang="it-IT" sz="1000" dirty="0">
                <a:solidFill>
                  <a:srgbClr val="000000"/>
                </a:solidFill>
                <a:latin typeface="Arial"/>
              </a:rPr>
              <a:t> e gli arrivi</a:t>
            </a: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 sono scesi da </a:t>
            </a:r>
            <a:r>
              <a:rPr lang="it-IT" sz="1000" dirty="0">
                <a:solidFill>
                  <a:srgbClr val="000000"/>
                </a:solidFill>
                <a:latin typeface="Arial"/>
              </a:rPr>
              <a:t>130</a:t>
            </a: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 milioni a poco più di </a:t>
            </a:r>
            <a:r>
              <a:rPr lang="it-IT" sz="1000" dirty="0">
                <a:solidFill>
                  <a:srgbClr val="000000"/>
                </a:solidFill>
                <a:latin typeface="Arial"/>
              </a:rPr>
              <a:t>55</a:t>
            </a: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. 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757AE142-F95F-D3B2-18C6-63FAA1DBCE9A}"/>
              </a:ext>
            </a:extLst>
          </p:cNvPr>
          <p:cNvSpPr/>
          <p:nvPr/>
        </p:nvSpPr>
        <p:spPr>
          <a:xfrm>
            <a:off x="1077057" y="843668"/>
            <a:ext cx="3248640" cy="515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La pandemia ha colpito duramente il turismo in Italia, con restrizioni che hanno azzerato la mobilità da marzo 2020. </a:t>
            </a: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0FFC25D6-6EA8-E92F-B6F6-59C6E4B2FDCE}"/>
              </a:ext>
            </a:extLst>
          </p:cNvPr>
          <p:cNvSpPr/>
          <p:nvPr/>
        </p:nvSpPr>
        <p:spPr>
          <a:xfrm>
            <a:off x="7757922" y="501580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STAGIONALITA’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124D7A8-B41A-11C5-D7CF-A2B5340B4BA3}"/>
              </a:ext>
            </a:extLst>
          </p:cNvPr>
          <p:cNvSpPr/>
          <p:nvPr/>
        </p:nvSpPr>
        <p:spPr>
          <a:xfrm>
            <a:off x="7757925" y="5149495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STRUTTURE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EB2D2B47-5944-80C1-03B4-188B3DE6CF98}"/>
              </a:ext>
            </a:extLst>
          </p:cNvPr>
          <p:cNvSpPr/>
          <p:nvPr/>
        </p:nvSpPr>
        <p:spPr>
          <a:xfrm>
            <a:off x="7757925" y="5283892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REGIONI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C994C134-6D02-F0BF-C844-64AC2DFF7DC3}"/>
              </a:ext>
            </a:extLst>
          </p:cNvPr>
          <p:cNvSpPr/>
          <p:nvPr/>
        </p:nvSpPr>
        <p:spPr>
          <a:xfrm>
            <a:off x="7651917" y="4814833"/>
            <a:ext cx="1219069" cy="184889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Franklin Gothic Demi Cond" panose="020B0706030402020204" pitchFamily="34" charset="0"/>
              </a:rPr>
              <a:t>ARRIVI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C4422047-EF9F-A7B3-990B-19192015B556}"/>
              </a:ext>
            </a:extLst>
          </p:cNvPr>
          <p:cNvSpPr/>
          <p:nvPr/>
        </p:nvSpPr>
        <p:spPr>
          <a:xfrm>
            <a:off x="7753603" y="4678276"/>
            <a:ext cx="1015696" cy="123341"/>
          </a:xfrm>
          <a:prstGeom prst="roundRect">
            <a:avLst/>
          </a:prstGeom>
          <a:solidFill>
            <a:schemeClr val="accent6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  <a:latin typeface="Franklin Gothic Demi Cond" panose="020B0706030402020204" pitchFamily="34" charset="0"/>
              </a:rPr>
              <a:t>ITALIA</a:t>
            </a:r>
          </a:p>
        </p:txBody>
      </p:sp>
      <p:sp>
        <p:nvSpPr>
          <p:cNvPr id="9" name="CasellaDiTesto 8">
            <a:hlinkClick r:id="rId4"/>
            <a:extLst>
              <a:ext uri="{FF2B5EF4-FFF2-40B4-BE49-F238E27FC236}">
                <a16:creationId xmlns:a16="http://schemas.microsoft.com/office/drawing/2014/main" id="{A9631980-5C3A-1657-BBDD-07882A4C0A9D}"/>
              </a:ext>
            </a:extLst>
          </p:cNvPr>
          <p:cNvSpPr txBox="1"/>
          <p:nvPr/>
        </p:nvSpPr>
        <p:spPr>
          <a:xfrm>
            <a:off x="567500" y="4923703"/>
            <a:ext cx="7025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Franklin Gothic Book" panose="020B0503020102020204" pitchFamily="34" charset="0"/>
              </a:rPr>
              <a:t>Dati: </a:t>
            </a:r>
            <a:r>
              <a:rPr lang="en-US" sz="800" dirty="0" err="1">
                <a:latin typeface="Franklin Gothic Book" panose="020B0503020102020204" pitchFamily="34" charset="0"/>
              </a:rPr>
              <a:t>istat</a:t>
            </a:r>
            <a:endParaRPr lang="en-US" sz="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580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2093</TotalTime>
  <Words>722</Words>
  <Application>Microsoft Office PowerPoint</Application>
  <PresentationFormat>Presentazione su schermo (16:9)</PresentationFormat>
  <Paragraphs>144</Paragraphs>
  <Slides>23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4</vt:i4>
      </vt:variant>
      <vt:variant>
        <vt:lpstr>Titoli diapositive</vt:lpstr>
      </vt:variant>
      <vt:variant>
        <vt:i4>23</vt:i4>
      </vt:variant>
    </vt:vector>
  </HeadingPairs>
  <TitlesOfParts>
    <vt:vector size="35" baseType="lpstr">
      <vt:lpstr>Aptos</vt:lpstr>
      <vt:lpstr>Arial</vt:lpstr>
      <vt:lpstr>Fira Sans Extra Condensed Medium</vt:lpstr>
      <vt:lpstr>Franklin Gothic Book</vt:lpstr>
      <vt:lpstr>Franklin Gothic Demi Cond</vt:lpstr>
      <vt:lpstr>Roboto</vt:lpstr>
      <vt:lpstr>Symbol</vt:lpstr>
      <vt:lpstr>Wingdings</vt:lpstr>
      <vt:lpstr>Data Charts Infographics by Slidesgo</vt:lpstr>
      <vt:lpstr>Data Charts Infographics by Slidesgo</vt:lpstr>
      <vt:lpstr>Data Charts Infographics by Slidesgo</vt:lpstr>
      <vt:lpstr>Data Charts Infographics by Slidesgo</vt:lpstr>
      <vt:lpstr>Analisi dei Flussi Turistici in Italia: Pre, Durante e Post-COVID-19 </vt:lpstr>
      <vt:lpstr>Analisi dei Flussi Turistici in Italia: Pre, Durante e Post COVID-19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La stagionalità del turismo è cambiata con la pandemia? </vt:lpstr>
      <vt:lpstr>La stagionalità del turismo è cambiata con la pandemia?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_vuathy 69</dc:creator>
  <dc:description/>
  <cp:lastModifiedBy>Davide Cerato</cp:lastModifiedBy>
  <cp:revision>46</cp:revision>
  <dcterms:modified xsi:type="dcterms:W3CDTF">2024-12-15T10:01:51Z</dcterms:modified>
  <dc:language>it-IT</dc:language>
</cp:coreProperties>
</file>